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147483547" r:id="rId5"/>
    <p:sldId id="2147483548" r:id="rId6"/>
    <p:sldId id="2147483549" r:id="rId7"/>
    <p:sldId id="2147483550" r:id="rId8"/>
    <p:sldId id="2147483551" r:id="rId9"/>
    <p:sldId id="2147483552" r:id="rId10"/>
    <p:sldId id="2147483553" r:id="rId11"/>
    <p:sldId id="2147483554" r:id="rId12"/>
    <p:sldId id="2147483555" r:id="rId13"/>
    <p:sldId id="2147483556" r:id="rId14"/>
    <p:sldId id="2147483557" r:id="rId15"/>
    <p:sldId id="2147483558" r:id="rId16"/>
  </p:sldIdLst>
  <p:sldSz cx="12192000" cy="6858000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tching Deck" id="{0B065910-3039-4F26-8E76-B09BEF6F479C}">
          <p14:sldIdLst>
            <p14:sldId id="2147483547"/>
            <p14:sldId id="2147483548"/>
            <p14:sldId id="2147483549"/>
            <p14:sldId id="2147483550"/>
            <p14:sldId id="2147483551"/>
            <p14:sldId id="2147483552"/>
            <p14:sldId id="2147483553"/>
            <p14:sldId id="2147483554"/>
            <p14:sldId id="2147483555"/>
            <p14:sldId id="2147483556"/>
            <p14:sldId id="2147483557"/>
            <p14:sldId id="2147483558"/>
          </p14:sldIdLst>
        </p14:section>
      </p14:sectionLst>
    </p:ext>
    <p:ext uri="{EFAFB233-063F-42B5-8137-9DF3F51BA10A}">
      <p15:sldGuideLst xmlns:p15="http://schemas.microsoft.com/office/powerpoint/2012/main">
        <p15:guide id="1" pos="288" userDrawn="1">
          <p15:clr>
            <a:srgbClr val="A4A3A4"/>
          </p15:clr>
        </p15:guide>
        <p15:guide id="2" orient="horz" pos="1840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  <p15:guide id="4" orient="horz" pos="2047" userDrawn="1">
          <p15:clr>
            <a:srgbClr val="A4A3A4"/>
          </p15:clr>
        </p15:guide>
        <p15:guide id="5" orient="horz" pos="1284" userDrawn="1">
          <p15:clr>
            <a:srgbClr val="A4A3A4"/>
          </p15:clr>
        </p15:guide>
        <p15:guide id="6" pos="4630" userDrawn="1">
          <p15:clr>
            <a:srgbClr val="A4A3A4"/>
          </p15:clr>
        </p15:guide>
        <p15:guide id="7" pos="1024" userDrawn="1">
          <p15:clr>
            <a:srgbClr val="A4A3A4"/>
          </p15:clr>
        </p15:guide>
        <p15:guide id="9" orient="horz" pos="3715" userDrawn="1">
          <p15:clr>
            <a:srgbClr val="A4A3A4"/>
          </p15:clr>
        </p15:guide>
        <p15:guide id="10" orient="horz" pos="243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CB1701-191A-0F80-38C1-73A6370E128E}" name="Carlo Palacios(柏家洛)" initials="CP" userId="S::Carlo_Palacios@asus.com::1616dd11-98c3-4f91-9333-d7088837f3ef" providerId="AD"/>
  <p188:author id="{3983610D-8BD3-862B-A5B1-D80CBEF23295}" name="Nico Liu(劉晏寧)" initials="NL" userId="S::nico_liu@asus.com::ea4af2f8-1c58-489c-b91c-c3eaf8c145c3" providerId="AD"/>
  <p188:author id="{84EB7813-A65E-F6AF-EC82-813FC8B05966}" name="Avery Liao(廖芝瑩)" initials="AL" userId="S::Avery_Liao@asus.com::11f6f54a-3e26-4519-9e1a-8192d45d3950" providerId="AD"/>
  <p188:author id="{34EF0558-CF8B-4F50-9BC0-AAFE65810075}" name="Jamie Liu(劉逸書)" initials="JL" userId="S::Jamie_Liu@asus.com::6c3687f3-7210-488f-a3fd-2154caae5dd1" providerId="AD"/>
  <p188:author id="{74488678-4433-B4E4-3A01-19163BB56800}" name="PeterKH Wang(王國雄)" initials="PW" userId="S::peterkh_wang@asus.com::7571639a-a25f-44e2-a079-7c1c73e8fa54" providerId="AD"/>
  <p188:author id="{FDB9F17E-56D6-2EB7-4582-BAB3C8B4CC9F}" name="Stephanie Liou(劉育瑄)" initials="SL" userId="S::stephanie_liou@asus.com::4ff5b2e5-f456-41c0-9111-3d72fdbcfebd" providerId="AD"/>
  <p188:author id="{ED3EB091-73EE-144C-7204-07B04523800F}" name="TommyCS Chan(詹景森)" initials="TC" userId="S::tommycs_chan@asus.com::30b16f4a-6cac-40f9-be1a-e188c9b62b69" providerId="AD"/>
  <p188:author id="{A9A6F493-E36E-DAC4-B632-2554007683FB}" name="PeterKH Wang(王國雄)" initials="" userId="S::PeterKH_Wang@asus.com::7571639a-a25f-44e2-a079-7c1c73e8fa54" providerId="AD"/>
  <p188:author id="{0AC8BEBF-517D-BE5B-0DF7-04059F32A8FD}" name="Matt3 Chen(程冠瑜)" initials="MC" userId="S::matt3_chen@asus.com::1c93322f-5bfe-4387-ad98-817050f38480" providerId="AD"/>
  <p188:author id="{817571CF-FD46-243E-B212-6D5F7B935113}" name="Avery Liao(廖芝瑩)" initials="AL" userId="S::avery_liao@asus.com::11f6f54a-3e26-4519-9e1a-8192d45d3950" providerId="AD"/>
  <p188:author id="{A529DBD1-8053-9A0B-1783-5EC091299E67}" name="TommyCS Chan(詹景森)" initials="TC" userId="S::TommyCS_Chan@asus.com::30b16f4a-6cac-40f9-be1a-e188c9b62b69" providerId="AD"/>
  <p188:author id="{C7DDF4D6-4434-4B6F-A65B-D5515C7BE30C}" name="Nico Liu(劉晏寧)" initials="NL" userId="S::Nico_Liu@asus.com::ea4af2f8-1c58-489c-b91c-c3eaf8c145c3" providerId="AD"/>
  <p188:author id="{9D9B88E1-7D85-3F99-A56B-967C134710F7}" name="Grace2 Chen(陳姿菁)" initials="GC" userId="S::Grace2_Chen@asus.com::7a1a57c0-395c-4067-9eff-957054a624d6" providerId="AD"/>
  <p188:author id="{67C922F2-D649-8B1A-E9E6-97BCF9F6693C}" name="ChihHao Kung (ACN)" initials="CK" userId="S::ChihHao_Kung@asus.com::3dcd5da5-3084-42f0-866d-dbb04b2384de" providerId="AD"/>
  <p188:author id="{3CD01BFD-2FF4-338A-D1D5-F94208F3B619}" name="Yvonne Chan(詹雅然)" initials="YC" userId="S::yvonne_chan@asus.com::da5099c6-9862-4b1d-8aa9-7eb11e0bbc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JY Lee(李鈞妍)" initials="AL" lastIdx="48" clrIdx="0">
    <p:extLst>
      <p:ext uri="{19B8F6BF-5375-455C-9EA6-DF929625EA0E}">
        <p15:presenceInfo xmlns:p15="http://schemas.microsoft.com/office/powerpoint/2012/main" userId="AlisonJY Lee(李鈞妍)" providerId="None"/>
      </p:ext>
    </p:extLst>
  </p:cmAuthor>
  <p:cmAuthor id="2" name="EvaYH Chen(陳怡樺)" initials="EC" lastIdx="39" clrIdx="1">
    <p:extLst>
      <p:ext uri="{19B8F6BF-5375-455C-9EA6-DF929625EA0E}">
        <p15:presenceInfo xmlns:p15="http://schemas.microsoft.com/office/powerpoint/2012/main" userId="S::evayh_chen@asus.com::3fe2b4f1-9dc0-40d8-8a88-5ab74ff1ec21" providerId="AD"/>
      </p:ext>
    </p:extLst>
  </p:cmAuthor>
  <p:cmAuthor id="3" name="AliceYY Chang(張芫瑜)" initials="AC" lastIdx="1" clrIdx="2">
    <p:extLst>
      <p:ext uri="{19B8F6BF-5375-455C-9EA6-DF929625EA0E}">
        <p15:presenceInfo xmlns:p15="http://schemas.microsoft.com/office/powerpoint/2012/main" userId="S::AliceYY_Chang@asus.com::21206dbd-68db-419f-8866-86f326c57c18" providerId="AD"/>
      </p:ext>
    </p:extLst>
  </p:cmAuthor>
  <p:cmAuthor id="4" name="Allen2 Weng(翁柏登)" initials="AW" lastIdx="6" clrIdx="3">
    <p:extLst>
      <p:ext uri="{19B8F6BF-5375-455C-9EA6-DF929625EA0E}">
        <p15:presenceInfo xmlns:p15="http://schemas.microsoft.com/office/powerpoint/2012/main" userId="S::allen2_weng@asus.com::77a04819-d56d-4060-8e4e-2d84ba443737" providerId="AD"/>
      </p:ext>
    </p:extLst>
  </p:cmAuthor>
  <p:cmAuthor id="5" name="AlisonJY Lee(李鈞妍)" initials="AL [2]" lastIdx="4" clrIdx="4">
    <p:extLst>
      <p:ext uri="{19B8F6BF-5375-455C-9EA6-DF929625EA0E}">
        <p15:presenceInfo xmlns:p15="http://schemas.microsoft.com/office/powerpoint/2012/main" userId="S::alisonjy_lee@asus.com::1993baf0-cb34-408c-b516-8258f19dee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FF"/>
    <a:srgbClr val="CACACA"/>
    <a:srgbClr val="78BCFF"/>
    <a:srgbClr val="0066FF"/>
    <a:srgbClr val="5561D5"/>
    <a:srgbClr val="5C5CD6"/>
    <a:srgbClr val="1A96CC"/>
    <a:srgbClr val="26262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B347B-5E4E-45AC-91BC-C45631519883}" v="72" dt="2026-04-29T10:50:59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68381" autoAdjust="0"/>
  </p:normalViewPr>
  <p:slideViewPr>
    <p:cSldViewPr snapToGrid="0">
      <p:cViewPr varScale="1">
        <p:scale>
          <a:sx n="105" d="100"/>
          <a:sy n="105" d="100"/>
        </p:scale>
        <p:origin x="4626" y="102"/>
      </p:cViewPr>
      <p:guideLst>
        <p:guide pos="288"/>
        <p:guide orient="horz" pos="1840"/>
        <p:guide orient="horz" pos="1797"/>
        <p:guide orient="horz" pos="2047"/>
        <p:guide orient="horz" pos="1284"/>
        <p:guide pos="4630"/>
        <p:guide pos="1024"/>
        <p:guide orient="horz" pos="3715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68B38-4B6D-43FE-85AA-5B9FD9C1DBAF}" type="datetimeFigureOut">
              <a:rPr lang="zh-TW" altLang="en-US" smtClean="0"/>
              <a:t>2026/4/30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80D04-5994-4603-B029-CBC4FBB5B7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92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Willkommen — Mein Name ist Andreas Knobel und Ich bin Regional Manager der Deutschsprachigen Schweiz im B2B Bereich. Somit kommen wir direkt zum Punkt: Das ExpertBook Ultra ist kein weiterer Business-Laptop. Es ist ASUSs Antwort auf die Frage, wie ein Gerät aussieht, das für das KI-Zeitalter wirklich gebaut wurde.</a:t>
            </a:r>
          </a:p>
          <a:p>
            <a:endParaRPr lang="de-DE" sz="1200" dirty="0"/>
          </a:p>
          <a:p>
            <a:r>
              <a:rPr lang="de-DE" sz="1200" dirty="0"/>
              <a:t>Was Sie in den nächsten Minuten sehen werden: unübertroffene Leistung in unter einem Kilogramm, ein Premium-Design, das standhält, und Enterprise-Sicherheit ohne Kompromisse.</a:t>
            </a:r>
          </a:p>
          <a:p>
            <a:endParaRPr lang="de-DE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113C4-20E0-47D7-AA2E-B85694BB29E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63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Nachhaltigkeit entscheidet heute in immer mehr Unternehmen über den Ausschreibungsgewinner — nicht als Bonus, sondern als Pflichtkriterium.</a:t>
            </a:r>
          </a:p>
          <a:p>
            <a:endParaRPr lang="de-DE" sz="1200" dirty="0"/>
          </a:p>
          <a:p>
            <a:r>
              <a:rPr lang="de-DE" sz="1200" dirty="0"/>
              <a:t>Weltweit erstes Notebook mit EU Product Environmental Footprint-Zertifizierung: Das ist keine Marketingaussage, das ist eine unabhängig geprüfte Auszeichnung. Kombiniert mit EPEAT Gold Climate+, TCO 10.0 und Energy Star 9.0 erfüllt das Gerät praktisch jede Beschaffungsrichtlinie — auch in öffentlichen Ausschreibungen.</a:t>
            </a:r>
          </a:p>
          <a:p>
            <a:endParaRPr lang="de-DE" sz="1200" dirty="0"/>
          </a:p>
          <a:p>
            <a:r>
              <a:rPr lang="de-DE" sz="1200" dirty="0"/>
              <a:t>90 % des Gehäuses aus recycelter Mg-Al-Legierung, 25 % recycelte Seltene Erden in den Magneten, 30–35 % PCR-Kunststoff in Keyboard und Lüfter. Das sind Zahlen, die in Nachhaltigkeitsberichten stehen können.</a:t>
            </a:r>
          </a:p>
          <a:p>
            <a:endParaRPr lang="de-DE" sz="1200" dirty="0"/>
          </a:p>
          <a:p>
            <a:r>
              <a:rPr lang="de-DE" sz="1200" dirty="0"/>
              <a:t>Plastikfreie Verpackung aus 90 % FSC-zertifizierten Fasern: Das ist das erste, was ein Kunde sieht — und schon das setzt ein Signal.</a:t>
            </a:r>
          </a:p>
          <a:p>
            <a:endParaRPr lang="de-DE" sz="1200" dirty="0"/>
          </a:p>
          <a:p>
            <a:r>
              <a:rPr lang="de-DE" sz="1200" dirty="0"/>
              <a:t>Der Digitale Produktpass gibt vollständige Transparenz über den gesamten Lebenszyklus. Für Unternehmen, die ESG-Berichte erstellen müssen, ist das eine echte Arbeitserleichterung.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0D04-5994-4603-B029-CBC4FBB5B7D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547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Vier Argumente, ein Gerät — und selten sind alle vier in einem Ultrabook auf diesem Niveau vereint.</a:t>
            </a:r>
          </a:p>
          <a:p>
            <a:endParaRPr lang="de-DE" sz="1200" dirty="0"/>
          </a:p>
          <a:p>
            <a:r>
              <a:rPr lang="de-DE" sz="1200" dirty="0"/>
              <a:t>Design &amp; Haltbarkeit: Vollmetall-Mg-Al, 9H Nano-Keramik, MIL-STD-810H, ExpertLumi. Kunden zahlen einmal mehr und sparen langfristig durch weniger Ausfälle und höhere Nutzungsdauer.</a:t>
            </a:r>
          </a:p>
          <a:p>
            <a:endParaRPr lang="de-DE" sz="1200" dirty="0"/>
          </a:p>
          <a:p>
            <a:r>
              <a:rPr lang="de-DE" sz="1200" dirty="0"/>
              <a:t>Leistung &amp; KI: Intel Core Ultra X9, 50 TOPS NPU, bis 64 GB RAM, 2 TB PCIe 5.0 SSD, Wi-Fi 7. Die Plattform für KI-Workloads heute — und für alles, was in den nächsten drei Jahren kommt.</a:t>
            </a:r>
          </a:p>
          <a:p>
            <a:endParaRPr lang="de-DE" sz="1200" dirty="0"/>
          </a:p>
          <a:p>
            <a:r>
              <a:rPr lang="de-DE" sz="1200" dirty="0"/>
              <a:t>Sicherheit: NIST-konform, Dual-BIOS, TPM 2.0 diskret, Post-Quantum-Kryptografie, Windows Secured-Core PC. Für Compliance-sensible Branchen oft Voraussetzung, nicht Kür.</a:t>
            </a:r>
          </a:p>
          <a:p>
            <a:endParaRPr lang="de-DE" sz="1200" dirty="0"/>
          </a:p>
          <a:p>
            <a:r>
              <a:rPr lang="de-DE" sz="1200" dirty="0"/>
              <a:t>Nachhaltigkeit: EPEAT Gold Climate+, 90 % recyceltes Gehäuse, plastikfreie Verpackung, Digitaler Produktpass. Für ESG-konforme Beschaffung das stärkste Argument im Markt.</a:t>
            </a:r>
          </a:p>
          <a:p>
            <a:r>
              <a:rPr lang="de-DE" sz="1200" dirty="0"/>
              <a:t>Fragen Sie jetzt aktiv: Welcher dieser vier Punkte ist für Ihre Kunden derzeit am dringlichsten? Die Antwort zeigt Ihnen, wo das Gespräch hinführen soll.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Jetzt ist der Moment, aus dem Gespräch eine Handlung zu machen — nicht irgendwann, sondern heute.</a:t>
            </a:r>
          </a:p>
          <a:p>
            <a:endParaRPr lang="de-DE" sz="1200" dirty="0"/>
          </a:p>
          <a:p>
            <a:r>
              <a:rPr lang="de-DE" sz="1200" dirty="0"/>
              <a:t>Demogeräte stehen bereit: Geben Sie das ExpertBook Ultra in die Hand. Gewicht, Haptik, Display und Audio überzeugen in 30 Sekunden mehr als jede Folie.</a:t>
            </a:r>
          </a:p>
          <a:p>
            <a:endParaRPr lang="de-DE" sz="1200" dirty="0"/>
          </a:p>
          <a:p>
            <a:r>
              <a:rPr lang="de-DE" sz="1200" dirty="0"/>
              <a:t>Angebote laufen über Littlebit — schnell, zuverlässig, mit dem bekannten Service-Level. Kein langer Bestellprozess.</a:t>
            </a:r>
          </a:p>
          <a:p>
            <a:endParaRPr lang="de-DE" sz="1200" dirty="0"/>
          </a:p>
          <a:p>
            <a:r>
              <a:rPr lang="de-DE" sz="1200" dirty="0"/>
              <a:t>Für individuelle Fragen, Konfigurationen oder Pilotprojekte: andreas.knobel@asus.com — direkt, ohne Umweg.</a:t>
            </a:r>
          </a:p>
          <a:p>
            <a:endParaRPr lang="de-DE" sz="1200" dirty="0"/>
          </a:p>
          <a:p>
            <a:r>
              <a:rPr lang="de-DE" sz="1200" dirty="0"/>
              <a:t>Danke für Ihre Zeit und Ihr Interesse. Ich freue mich auf Ihre Fragen.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0D04-5994-4603-B029-CBC4FBB5B7D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41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Zwei Bilder, eine Botschaft: Links das Gerät als Premium-Objekt, rechts der Mensch, der damit arbeitet. Das ist kein Zufall — ASUS positioniert das ExpertBook Ultra bewusst als Gerät, das in jeder Situation passt.</a:t>
            </a:r>
          </a:p>
          <a:p>
            <a:endParaRPr lang="de-DE" sz="1200" dirty="0"/>
          </a:p>
          <a:p>
            <a:r>
              <a:rPr lang="de-DE" sz="1200" dirty="0"/>
              <a:t>Für wen ist es gebaut? Für Entscheider, Berater, Außendienstmitarbeiter und alle, die ihr Werkzeug täglich spüren — und die einen Laptop nicht nur benutzen, sondern auch vorzeigen.</a:t>
            </a:r>
          </a:p>
          <a:p>
            <a:endParaRPr lang="de-DE" sz="1200" dirty="0"/>
          </a:p>
          <a:p>
            <a:r>
              <a:rPr lang="de-DE" sz="1200" dirty="0"/>
              <a:t>Nutzen Sie diesen Moment, um Ihre Zuhörer direkt anzusprechen: Wer in Ihrer Runde kennt das Gefühl, mit einem Gerät zu kämpfen, das nicht mithält?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63EBB-F242-42AB-9149-1D1CBB1A4FC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85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Drei Argumente, die zusammen selten in einem Gerät stecken — und genau das macht die Positionierung des ExpertBook Ultra stark.</a:t>
            </a:r>
          </a:p>
          <a:p>
            <a:endParaRPr lang="de-DE" sz="1200" dirty="0"/>
          </a:p>
          <a:p>
            <a:r>
              <a:rPr lang="de-DE" sz="1200" dirty="0"/>
              <a:t>Leistung: Der Intel Core Ultra mit dedizierter NPU liefert Desktop-Leistung in einem Sub-1-kg-Gehäuse. Das ist kein Kompromiss mehr zwischen Mobilität und Power.</a:t>
            </a:r>
          </a:p>
          <a:p>
            <a:endParaRPr lang="de-DE" sz="1200" dirty="0"/>
          </a:p>
          <a:p>
            <a:r>
              <a:rPr lang="de-DE" sz="1200" dirty="0"/>
              <a:t>Design: Ganzmetall, 10,9 mm dünn, Nano-Ceramic-Finish — ein Gerät, das Kunden gerne auf den Tisch legen. Das ist weicher Faktor mit harter Kaufwirkung.</a:t>
            </a:r>
          </a:p>
          <a:p>
            <a:endParaRPr lang="de-DE" sz="1200" dirty="0"/>
          </a:p>
          <a:p>
            <a:r>
              <a:rPr lang="de-DE" sz="1200" dirty="0"/>
              <a:t>Enterprise-Tauglichkeit: MIL-STD-810H, ExpertGuardian, nahtloses IT-Management. Kein Add-on, sondern ab Werk eingebaut.</a:t>
            </a:r>
          </a:p>
          <a:p>
            <a:endParaRPr lang="de-DE" sz="1200" dirty="0"/>
          </a:p>
          <a:p>
            <a:r>
              <a:rPr lang="de-DE" sz="1200" dirty="0"/>
              <a:t>Wenn ein Kunde fragt, was das ExpertBook von anderen Ultrabooks unterscheidet — das hier ist die Antwort.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2AFA5-5258-4354-2FA0-086DCECC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363257E-17DD-1FC4-3395-A4065E9A1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0AB358E-DBDF-14E0-59EE-00AEDEA20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Hier kommen die Zahlen — für alle, die im Gespräch nach Details fragen.</a:t>
            </a:r>
          </a:p>
          <a:p>
            <a:endParaRPr lang="de-DE" sz="1200" dirty="0"/>
          </a:p>
          <a:p>
            <a:r>
              <a:rPr lang="de-DE" sz="1200" dirty="0"/>
              <a:t>Prozessor bis Intel Core Ultra X9, NPU mit 50 TOPS für lokale KI-Verarbeitung, bis 64 GB LPDDR5x RAM und 2 TB PCIe 5.0 SSD. Das sind keine Papierwerte — in der Praxis bedeutet das: keine Wartezeiten, keine Engpässe, auch bei parallelen Workloads.</a:t>
            </a:r>
          </a:p>
          <a:p>
            <a:endParaRPr lang="de-DE" sz="1200" dirty="0"/>
          </a:p>
          <a:p>
            <a:r>
              <a:rPr lang="de-DE" sz="1200" dirty="0"/>
              <a:t>Wi-Fi 7 und Thunderbolt 4 / USB4 sorgen dafür, dass die Konnektivität nicht zum Flaschenhals wird. Wer heute auf Wi-Fi 6 oder USB-C mit altem Standard setzt, kauft schon wieder veraltet.</a:t>
            </a:r>
          </a:p>
          <a:p>
            <a:endParaRPr lang="de-DE" sz="1200" dirty="0"/>
          </a:p>
          <a:p>
            <a:r>
              <a:rPr lang="de-DE" sz="1200" dirty="0"/>
              <a:t>Akku bis 72 Wh mit Schnellladefunktion — ein voller Arbeitstag ist Standard, kein Versprechen.</a:t>
            </a:r>
          </a:p>
          <a:p>
            <a:endParaRPr lang="de-DE" sz="1200" dirty="0"/>
          </a:p>
          <a:p>
            <a:r>
              <a:rPr lang="de-DE" sz="1200" dirty="0"/>
              <a:t>Tipp: Wenn ein Kunde nach der Konfiguration fragt, die in sein Budget passt — kennen Sie die Einstiegs- und Top-SKU auswendig. Das schafft Vertrauen.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1A6CBA-284D-2638-EC01-AF4F64C80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BA328-42DA-481C-B45D-6D00A15CB3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8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KI ist in vielen Laptops heute ein Buzzword. Beim ExpertBook Ultra ist es Architektur.</a:t>
            </a:r>
          </a:p>
          <a:p>
            <a:endParaRPr lang="de-DE" sz="1200" dirty="0"/>
          </a:p>
          <a:p>
            <a:r>
              <a:rPr lang="de-DE" sz="1200" dirty="0"/>
              <a:t>Die dedizierte NPU mit 50 TOPS verarbeitet KI-Aufgaben lokal — kein Cloud-Umweg, keine Latenz, kein Datenschutzrisiko. Für Unternehmen, die mit sensiblen Daten arbeiten, ist das nicht optional, sondern Pflicht.</a:t>
            </a:r>
          </a:p>
          <a:p>
            <a:endParaRPr lang="de-DE" sz="1200" dirty="0"/>
          </a:p>
          <a:p>
            <a:r>
              <a:rPr lang="de-DE" sz="1200" dirty="0"/>
              <a:t>Copilot+ Zertifizierung bedeutet: Microsoft hat geprüft, dass dieses Gerät die neuesten Windows-KI-Funktionen vollständig unterstützt — Recall, Live Captions, KI-Suche. Nicht eingeschränkt, nicht emuliert.</a:t>
            </a:r>
          </a:p>
          <a:p>
            <a:endParaRPr lang="de-DE" sz="1200" dirty="0"/>
          </a:p>
          <a:p>
            <a:r>
              <a:rPr lang="de-DE" sz="1200" dirty="0"/>
              <a:t>MyExpert KI-Assistent lernt die Gewohnheiten des Nutzers und optimiert automatisch — Performance-Profile, Lüftersteuerung, Helligkeit. Das klingt klein, ist im Alltag aber spürbar.</a:t>
            </a:r>
          </a:p>
          <a:p>
            <a:endParaRPr lang="de-DE" sz="1200" dirty="0"/>
          </a:p>
          <a:p>
            <a:r>
              <a:rPr lang="de-DE" sz="1200" dirty="0"/>
              <a:t>Fragen Sie Ihre Kunden: Wie viele ihrer Mitarbeitenden nutzen heute bereits Microsoft 365 Copilot? Das ExpertBook Ultra ist die Plattform, auf der es wirklich läuft.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Unter einem Kilogramm — und trotzdem fühlt es sich an wie Qualität. Das ist die Spannung, die das ExpertBook Ultra auflöst.</a:t>
            </a:r>
          </a:p>
          <a:p>
            <a:endParaRPr lang="de-DE" sz="1200" dirty="0"/>
          </a:p>
          <a:p>
            <a:r>
              <a:rPr lang="de-DE" sz="1200" dirty="0"/>
              <a:t>Das Nano-Ceramic-Finish mit 9H Härte ist nicht nur Optik: Es schützt gegen Kratzer, Fingerabdrücke und Abrieb — das Gerät sieht nach einem Jahr noch aus wie neu. Kein Vergleich zu lackiertem Aluminium.</a:t>
            </a:r>
          </a:p>
          <a:p>
            <a:endParaRPr lang="de-DE" sz="1200" dirty="0"/>
          </a:p>
          <a:p>
            <a:r>
              <a:rPr lang="de-DE" sz="1200" dirty="0"/>
              <a:t>ExpertLumi: Das Leuchtlogo ist ein kleines Detail mit großer Wirkung. Es signalisiert Premium-Qualität, bevor der Deckel überhaupt aufgeklappt wird — in Meetings, in Lobbys, im Zug.</a:t>
            </a:r>
          </a:p>
          <a:p>
            <a:endParaRPr lang="de-DE" sz="1200" dirty="0"/>
          </a:p>
          <a:p>
            <a:r>
              <a:rPr lang="de-DE" sz="1200" dirty="0"/>
              <a:t>Die Ganzmetall-Mg-Al-Konstruktion bedeutet: kein Knarzen, keine Flexion, kein Billiggefühl unter Last. Kunden, die täglich reisen, merken das.</a:t>
            </a:r>
          </a:p>
          <a:p>
            <a:endParaRPr lang="de-DE" sz="1200" dirty="0"/>
          </a:p>
          <a:p>
            <a:r>
              <a:rPr lang="de-DE" sz="1200" dirty="0"/>
              <a:t>Kurz gesagt: Dieses Gerät spricht für sich — und für die Person, die es benutzt.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80D04-5994-4603-B029-CBC4FBB5B7D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91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1.400 Nits Spitzenhelligkeit, 100 % DCI-P3, Tandem OLED — das ist kein Display-Upgrade, das ist ein anderes Erlebnis. Wer es einmal gesehen hat, will kein IPS mehr.</a:t>
            </a:r>
          </a:p>
          <a:p>
            <a:endParaRPr lang="de-DE" sz="1200" dirty="0"/>
          </a:p>
          <a:p>
            <a:r>
              <a:rPr lang="de-DE" sz="1200" dirty="0"/>
              <a:t>Der Touchscreen ist optional, aber wichtig zu erwähnen: Für Teams, die mit Stift arbeiten oder Tablets ersetzen wollen, schließt das eine echte Lücke.</a:t>
            </a:r>
          </a:p>
          <a:p>
            <a:endParaRPr lang="de-DE" sz="1200" dirty="0"/>
          </a:p>
          <a:p>
            <a:r>
              <a:rPr lang="de-DE" sz="1200" dirty="0"/>
              <a:t>Beim Audio gilt dasselbe: 6 Lautsprecher in einem 14-Zoll-Ultrabook sind ungewöhnlich. In Videokonferenzen hört man den Unterschied sofort — KI-Rauschunterdrückung, Surround-Sound, kein dumpfes Mono aus der Unterseite.</a:t>
            </a:r>
          </a:p>
          <a:p>
            <a:endParaRPr lang="de-DE" sz="1200" dirty="0"/>
          </a:p>
          <a:p>
            <a:r>
              <a:rPr lang="de-DE" sz="1200" dirty="0"/>
              <a:t>Empfehlung: Zeigen Sie es live. Öffnen Sie ein YouTube-Video oder starten Sie einen Testanruf. Was die Folie beschreibt, überzeugt in 30 Sekunden Demo besser als in 5 Minuten Erklärung.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MIL-STD-810H ist der US-amerikanische Militärstandard für Geräterobustheit — und einer der strengsten unabhängig zertifizierten Tests, die ein Notebook durchlaufen kann.</a:t>
            </a:r>
          </a:p>
          <a:p>
            <a:endParaRPr lang="de-DE" sz="1200" dirty="0"/>
          </a:p>
          <a:p>
            <a:r>
              <a:rPr lang="de-DE" sz="1200" dirty="0"/>
              <a:t>24 Testverfahren: Extremtemperaturen von -20 °C bis +60 °C, Höhenlagen bis 4.572 Meter, Sturz aus 1,5 Metern, Vibration, Salznebel, Staub, Feuchtigkeit. Nicht alle zusammen sind Pflicht — beim ExpertBook Ultra wurden alle 24 bestanden.</a:t>
            </a:r>
          </a:p>
          <a:p>
            <a:endParaRPr lang="de-DE" sz="1200" dirty="0"/>
          </a:p>
          <a:p>
            <a:r>
              <a:rPr lang="de-DE" sz="1200" dirty="0"/>
              <a:t>Was das für Kunden bedeutet: weniger Geräteausfälle, niedrigere Reparaturkosten, längere Nutzungsdauer. Das ist kein Nice-to-have, das ist ein TCO-Argument.</a:t>
            </a:r>
          </a:p>
          <a:p>
            <a:endParaRPr lang="de-DE" sz="1200" dirty="0"/>
          </a:p>
          <a:p>
            <a:r>
              <a:rPr lang="de-DE" sz="1200" dirty="0"/>
              <a:t>Wichtig: Viele Wettbewerber werben mit Robustheit ohne diese Zertifizierung. MIL-STD-810H ist nachweisbar — fragen Sie ruhig nach dem Zertifikat.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Sicherheit beim ExpertBook Ultra ist keine Softwareebene, die man nachinstalliert — sie ist Hardware-tief verankert.</a:t>
            </a:r>
          </a:p>
          <a:p>
            <a:endParaRPr lang="de-DE" sz="1200" dirty="0"/>
          </a:p>
          <a:p>
            <a:r>
              <a:rPr lang="de-DE" sz="1200" dirty="0"/>
              <a:t>Dual-BIOS-ROM nach NIST SP 800-193: Selbst wenn das primäre BIOS kompromittiert wurde, greift das zweite ROM und stellt den ursprünglichen Zustand wieder her. Firmware-Angriffe, die bei anderen Geräten zum Totalausfall führen, prallen hier ab.</a:t>
            </a:r>
          </a:p>
          <a:p>
            <a:endParaRPr lang="de-DE" sz="1200" dirty="0"/>
          </a:p>
          <a:p>
            <a:r>
              <a:rPr lang="de-DE" sz="1200" dirty="0"/>
              <a:t>Diskretes TPM 2.0 kombiniert mit Opal SED SSD: Verschlüsselung auf Hardware-Ebene, unabhängig vom Betriebssystem. Geht das Gerät verloren, bleiben die Daten verschlüsselt — keine Umgehung möglich.</a:t>
            </a:r>
          </a:p>
          <a:p>
            <a:endParaRPr lang="de-DE" sz="1200" dirty="0"/>
          </a:p>
          <a:p>
            <a:r>
              <a:rPr lang="de-DE" sz="1200" dirty="0"/>
              <a:t>Post-Quantum-Kryptografie: Heute noch kein Massenthema, aber für Kunden mit 5–10-Jahres-IT-Planung ein echter Vorteil. Quantencomputer werden klassische Verschlüsselung angreifbar machen — das ExpertBook Ultra ist bereits vorbereitet.</a:t>
            </a:r>
          </a:p>
          <a:p>
            <a:endParaRPr lang="de-DE" sz="1200" dirty="0"/>
          </a:p>
          <a:p>
            <a:r>
              <a:rPr lang="de-DE" sz="1200" dirty="0"/>
              <a:t>Windows Secured-Core PC ist die höchste Integrationsstufe, die Microsoft zertifiziert. Für Compliance-sensible Branchen — Finanz, Gesundheit, öffentlicher Sektor — ist das oft Voraussetzung.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AC0F9-4BA1-43DF-AF10-AD3D3434C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6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428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34" userDrawn="1">
          <p15:clr>
            <a:srgbClr val="FBAE40"/>
          </p15:clr>
        </p15:guide>
        <p15:guide id="3" pos="7446" userDrawn="1">
          <p15:clr>
            <a:srgbClr val="FBAE40"/>
          </p15:clr>
        </p15:guide>
        <p15:guide id="4" pos="529" userDrawn="1">
          <p15:clr>
            <a:srgbClr val="FBAE40"/>
          </p15:clr>
        </p15:guide>
        <p15:guide id="5" pos="7151" userDrawn="1">
          <p15:clr>
            <a:srgbClr val="FBAE40"/>
          </p15:clr>
        </p15:guide>
        <p15:guide id="7" pos="6902" userDrawn="1">
          <p15:clr>
            <a:srgbClr val="FBAE40"/>
          </p15:clr>
        </p15:guide>
        <p15:guide id="10" orient="horz" pos="38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7B4354DE-0592-E74D-0830-1CB669CFC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42195F9-75DB-A989-289C-F0B64504AF31}"/>
              </a:ext>
            </a:extLst>
          </p:cNvPr>
          <p:cNvSpPr/>
          <p:nvPr userDrawn="1"/>
        </p:nvSpPr>
        <p:spPr>
          <a:xfrm>
            <a:off x="3225800" y="-1"/>
            <a:ext cx="8978768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0000">
                <a:schemeClr val="tx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85E47F-1BC0-4D01-AD39-5C065979C42D}"/>
              </a:ext>
            </a:extLst>
          </p:cNvPr>
          <p:cNvSpPr/>
          <p:nvPr userDrawn="1"/>
        </p:nvSpPr>
        <p:spPr>
          <a:xfrm rot="10800000">
            <a:off x="-1" y="-2"/>
            <a:ext cx="12196234" cy="334645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4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902A47C-4132-46B9-BA9D-CEBD983370C5}"/>
              </a:ext>
            </a:extLst>
          </p:cNvPr>
          <p:cNvGrpSpPr/>
          <p:nvPr userDrawn="1"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FEE94484-0EA1-42C9-972B-4FB216681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C024207C-AA91-42BD-8785-24CFCA6FF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8AE6B543-25EE-4964-A7A1-0D2763546485}"/>
              </a:ext>
            </a:extLst>
          </p:cNvPr>
          <p:cNvSpPr/>
          <p:nvPr userDrawn="1"/>
        </p:nvSpPr>
        <p:spPr>
          <a:xfrm>
            <a:off x="-1" y="5410199"/>
            <a:ext cx="12196234" cy="14478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4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9557C74-AD51-4714-A0C0-7AFFF8C6A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77994" r="102" b="4829"/>
          <a:stretch/>
        </p:blipFill>
        <p:spPr>
          <a:xfrm>
            <a:off x="0" y="6648138"/>
            <a:ext cx="12192000" cy="2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8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91F1-07CA-4111-9D22-E71DF0970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4F42F-DB4F-4C88-B25B-C6E0A136A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B8216-2C35-4890-823A-CC5D9A63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C3ECE2-FF2F-42B9-B6EA-74D459FBB8F0}" type="datetimeFigureOut">
              <a:rPr lang="zh-TW" altLang="en-US" smtClean="0"/>
              <a:t>2026/4/30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8E1E-8B5F-4BAF-837E-0B1F2E68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801E9-96A5-48AE-ABAA-376357A0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E9593-A7DE-4D6C-BF2D-DA2AD1F35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1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AE2B71BD-1AB2-4927-908A-96752DBC8945}"/>
              </a:ext>
            </a:extLst>
          </p:cNvPr>
          <p:cNvGrpSpPr/>
          <p:nvPr userDrawn="1"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34B56D0-8D9A-4337-8609-98EB4069CE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30DA5BC6-B255-4837-9E65-3DF3A6D87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61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4E69955-2CE5-4B4A-B173-CFE312878E5E}"/>
              </a:ext>
            </a:extLst>
          </p:cNvPr>
          <p:cNvGrpSpPr/>
          <p:nvPr userDrawn="1"/>
        </p:nvGrpSpPr>
        <p:grpSpPr>
          <a:xfrm>
            <a:off x="10040400" y="229649"/>
            <a:ext cx="1773021" cy="184689"/>
            <a:chOff x="7005030" y="813807"/>
            <a:chExt cx="3068811" cy="319668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72678A86-2C91-4FD6-9708-2B430D4B16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CE7A85EF-4BA4-4493-8202-1A7C1A222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52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34">
          <p15:clr>
            <a:srgbClr val="FBAE40"/>
          </p15:clr>
        </p15:guide>
        <p15:guide id="3" pos="7446">
          <p15:clr>
            <a:srgbClr val="FBAE40"/>
          </p15:clr>
        </p15:guide>
        <p15:guide id="4" pos="529">
          <p15:clr>
            <a:srgbClr val="FBAE40"/>
          </p15:clr>
        </p15:guide>
        <p15:guide id="5" pos="7151">
          <p15:clr>
            <a:srgbClr val="FBAE40"/>
          </p15:clr>
        </p15:guide>
        <p15:guide id="7" pos="6902">
          <p15:clr>
            <a:srgbClr val="FBAE40"/>
          </p15:clr>
        </p15:guide>
        <p15:guide id="10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8F39047A-9C4A-483C-9E00-CAEC9D8AC4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2AE9EE64-DBA5-43CA-A3F3-9764976E2A4E}"/>
              </a:ext>
            </a:extLst>
          </p:cNvPr>
          <p:cNvGrpSpPr/>
          <p:nvPr userDrawn="1"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A3CFCD9-9F2C-46F8-B9E7-D18E519C9F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83F80606-1140-47E7-B849-6E8982AD7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11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A4F1F4A-BBD6-445B-825E-894EC94C7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77994" r="102" b="4829"/>
          <a:stretch/>
        </p:blipFill>
        <p:spPr>
          <a:xfrm>
            <a:off x="0" y="6648138"/>
            <a:ext cx="12192000" cy="209862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69E9340E-C461-4D52-A78B-F3EE0024632D}"/>
              </a:ext>
            </a:extLst>
          </p:cNvPr>
          <p:cNvGrpSpPr/>
          <p:nvPr userDrawn="1"/>
        </p:nvGrpSpPr>
        <p:grpSpPr>
          <a:xfrm>
            <a:off x="10040400" y="229649"/>
            <a:ext cx="1773021" cy="184689"/>
            <a:chOff x="7005030" y="813807"/>
            <a:chExt cx="3068811" cy="319668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12C3EBC9-3C63-42BD-BAB9-F610F7B106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9B70C6BA-ED14-44E8-B83E-CC69F7E9E3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235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FE2CEB6-B22A-479A-8F29-E52A60931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77994" r="102" b="4829"/>
          <a:stretch/>
        </p:blipFill>
        <p:spPr>
          <a:xfrm>
            <a:off x="0" y="6648138"/>
            <a:ext cx="12192000" cy="209862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2B857A-9C67-4381-B87C-3299C9AC234A}"/>
              </a:ext>
            </a:extLst>
          </p:cNvPr>
          <p:cNvSpPr txBox="1"/>
          <p:nvPr userDrawn="1"/>
        </p:nvSpPr>
        <p:spPr>
          <a:xfrm>
            <a:off x="0" y="6416689"/>
            <a:ext cx="12191999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0" tIns="0" rIns="360000" bIns="0" numCol="1" spcCol="38100" rtlCol="0" anchor="b" anchorCtr="0">
            <a:spAutoFit/>
          </a:bodyPr>
          <a:lstStyle/>
          <a:p>
            <a:pPr algn="ctr" defTabSz="412750" hangingPunct="0"/>
            <a:r>
              <a:rPr lang="en-US" altLang="zh-TW" sz="7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CONFIDENTIAL:  ALL MATERIALS APPEARING IN THIS PRESENTATION MAY NOT BE RELEASED OR REPRODUCED WITHOUT PRIOR EMAIL PERMISSION FROM ASUS DESIGN CENTER.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298EB32-C5EB-4642-B017-3E3FB57275CC}"/>
              </a:ext>
            </a:extLst>
          </p:cNvPr>
          <p:cNvGrpSpPr/>
          <p:nvPr userDrawn="1"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CD5BCA45-E2E1-48E0-BCF7-25938BDE8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4607CDA5-0A51-4960-AEC3-1FB9F73B6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24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A4F1F4A-BBD6-445B-825E-894EC94C7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77994" r="102" b="4829"/>
          <a:stretch/>
        </p:blipFill>
        <p:spPr>
          <a:xfrm>
            <a:off x="0" y="6648138"/>
            <a:ext cx="12192000" cy="20986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6F245C1-7020-444C-A2D2-281CDE49DBCF}"/>
              </a:ext>
            </a:extLst>
          </p:cNvPr>
          <p:cNvGrpSpPr/>
          <p:nvPr userDrawn="1"/>
        </p:nvGrpSpPr>
        <p:grpSpPr>
          <a:xfrm>
            <a:off x="10040400" y="229649"/>
            <a:ext cx="1773021" cy="184689"/>
            <a:chOff x="7005030" y="813807"/>
            <a:chExt cx="3068811" cy="319668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88A3A12-6A87-4661-BC3D-805AACE83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2E6177FA-D8BD-456B-B27B-EA16580DFD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63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577AD31-77E8-1020-6DB4-E296379CC1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77994" r="102" b="4829"/>
          <a:stretch/>
        </p:blipFill>
        <p:spPr>
          <a:xfrm>
            <a:off x="0" y="6648138"/>
            <a:ext cx="12192000" cy="2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E85B32D-FCF9-3B34-2B7D-F55C7F88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"/>
            <a:ext cx="12192000" cy="6861632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37C95AE-0A95-1763-BF31-0DD9D8203C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22F5D8F-B6C7-472B-9951-06E7032159F3}"/>
              </a:ext>
            </a:extLst>
          </p:cNvPr>
          <p:cNvGrpSpPr/>
          <p:nvPr userDrawn="1"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579D379A-8951-41BE-B7AC-AC95A8B1C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3A1BDD59-8552-4AE1-92EF-E634E1BD4A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00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tweezers to fix a computer&#10;&#10;Description automatically generated">
            <a:extLst>
              <a:ext uri="{FF2B5EF4-FFF2-40B4-BE49-F238E27FC236}">
                <a16:creationId xmlns:a16="http://schemas.microsoft.com/office/drawing/2014/main" id="{9C067452-D6C5-4A9D-B6B1-4B32D84BF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 b="1365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96C31ED-B548-4A1C-AEBB-E3BF51E119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CBE97F3-71F6-4ED8-91CB-C744FB759D50}"/>
              </a:ext>
            </a:extLst>
          </p:cNvPr>
          <p:cNvGrpSpPr/>
          <p:nvPr userDrawn="1"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A351BD6C-0D26-4C55-995F-1ACEA6941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F0F12052-852D-46EF-849A-EEA22CE9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63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2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892" r:id="rId2"/>
    <p:sldLayoutId id="2147483806" r:id="rId3"/>
    <p:sldLayoutId id="2147483811" r:id="rId4"/>
    <p:sldLayoutId id="2147483812" r:id="rId5"/>
    <p:sldLayoutId id="2147483779" r:id="rId6"/>
    <p:sldLayoutId id="2147483786" r:id="rId7"/>
    <p:sldLayoutId id="2147483787" r:id="rId8"/>
    <p:sldLayoutId id="2147483788" r:id="rId9"/>
    <p:sldLayoutId id="2147483790" r:id="rId10"/>
    <p:sldLayoutId id="2147483868" r:id="rId11"/>
    <p:sldLayoutId id="21474838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pos="529" userDrawn="1">
          <p15:clr>
            <a:srgbClr val="F26B43"/>
          </p15:clr>
        </p15:guide>
        <p15:guide id="6" pos="778" userDrawn="1">
          <p15:clr>
            <a:srgbClr val="F26B43"/>
          </p15:clr>
        </p15:guide>
        <p15:guide id="7" pos="7151" userDrawn="1">
          <p15:clr>
            <a:srgbClr val="F26B43"/>
          </p15:clr>
        </p15:guide>
        <p15:guide id="8" pos="6902" userDrawn="1">
          <p15:clr>
            <a:srgbClr val="F26B43"/>
          </p15:clr>
        </p15:guide>
        <p15:guide id="9" orient="horz" pos="4133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119" userDrawn="1">
          <p15:clr>
            <a:srgbClr val="F26B43"/>
          </p15:clr>
        </p15:guide>
        <p15:guide id="12" orient="horz" pos="192" userDrawn="1">
          <p15:clr>
            <a:srgbClr val="F26B43"/>
          </p15:clr>
        </p15:guide>
        <p15:guide id="13" orient="horz" pos="552" userDrawn="1">
          <p15:clr>
            <a:srgbClr val="F26B43"/>
          </p15:clr>
        </p15:guide>
        <p15:guide id="14" orient="horz" pos="709" userDrawn="1">
          <p15:clr>
            <a:srgbClr val="F26B43"/>
          </p15:clr>
        </p15:guide>
        <p15:guide id="15" pos="3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1.sv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2.svg"/><Relationship Id="rId26" Type="http://schemas.openxmlformats.org/officeDocument/2006/relationships/image" Target="../media/image29.png"/><Relationship Id="rId3" Type="http://schemas.openxmlformats.org/officeDocument/2006/relationships/image" Target="../media/image12.jpeg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5.wdp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4.sv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24" Type="http://schemas.microsoft.com/office/2007/relationships/hdphoto" Target="../media/hdphoto6.wdp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23" Type="http://schemas.openxmlformats.org/officeDocument/2006/relationships/image" Target="../media/image27.png"/><Relationship Id="rId28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6.png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2.wdp"/><Relationship Id="rId18" Type="http://schemas.openxmlformats.org/officeDocument/2006/relationships/image" Target="../media/image1.svg"/><Relationship Id="rId3" Type="http://schemas.openxmlformats.org/officeDocument/2006/relationships/image" Target="../media/image39.emf"/><Relationship Id="rId7" Type="http://schemas.microsoft.com/office/2007/relationships/hdphoto" Target="../media/hdphoto9.wdp"/><Relationship Id="rId12" Type="http://schemas.openxmlformats.org/officeDocument/2006/relationships/image" Target="../media/image44.png"/><Relationship Id="rId17" Type="http://schemas.microsoft.com/office/2007/relationships/hdphoto" Target="../media/hdphoto1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0.wdp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5.svg"/><Relationship Id="rId18" Type="http://schemas.openxmlformats.org/officeDocument/2006/relationships/image" Target="../media/image21.png"/><Relationship Id="rId3" Type="http://schemas.openxmlformats.org/officeDocument/2006/relationships/image" Target="../media/image47.svg"/><Relationship Id="rId21" Type="http://schemas.openxmlformats.org/officeDocument/2006/relationships/image" Target="../media/image59.svg"/><Relationship Id="rId7" Type="http://schemas.openxmlformats.org/officeDocument/2006/relationships/image" Target="../media/image50.emf"/><Relationship Id="rId12" Type="http://schemas.openxmlformats.org/officeDocument/2006/relationships/image" Target="../media/image54.svg"/><Relationship Id="rId17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5.wdp"/><Relationship Id="rId11" Type="http://schemas.openxmlformats.org/officeDocument/2006/relationships/image" Target="../media/image53.emf"/><Relationship Id="rId5" Type="http://schemas.openxmlformats.org/officeDocument/2006/relationships/image" Target="../media/image49.png"/><Relationship Id="rId15" Type="http://schemas.microsoft.com/office/2007/relationships/hdphoto" Target="../media/hdphoto16.wdp"/><Relationship Id="rId10" Type="http://schemas.openxmlformats.org/officeDocument/2006/relationships/image" Target="../media/image22.svg"/><Relationship Id="rId19" Type="http://schemas.microsoft.com/office/2007/relationships/hdphoto" Target="../media/hdphoto5.wdp"/><Relationship Id="rId4" Type="http://schemas.openxmlformats.org/officeDocument/2006/relationships/image" Target="../media/image48.emf"/><Relationship Id="rId9" Type="http://schemas.openxmlformats.org/officeDocument/2006/relationships/image" Target="../media/image52.emf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一張含有 霧, 天空, 水, 橋樑 的圖片&#10;&#10;AI 產生的內容可能不正確。">
            <a:extLst>
              <a:ext uri="{FF2B5EF4-FFF2-40B4-BE49-F238E27FC236}">
                <a16:creationId xmlns:a16="http://schemas.microsoft.com/office/drawing/2014/main" id="{DD9ECBFF-A91A-4B6C-87BB-AC376C483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b="6615"/>
          <a:stretch/>
        </p:blipFill>
        <p:spPr bwMode="auto">
          <a:xfrm>
            <a:off x="0" y="-1"/>
            <a:ext cx="9960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D5550666-7F9C-4E0F-91A0-82186CCD4F3B}"/>
              </a:ext>
            </a:extLst>
          </p:cNvPr>
          <p:cNvSpPr/>
          <p:nvPr/>
        </p:nvSpPr>
        <p:spPr>
          <a:xfrm>
            <a:off x="5228769" y="10235"/>
            <a:ext cx="6963231" cy="6858000"/>
          </a:xfrm>
          <a:custGeom>
            <a:avLst/>
            <a:gdLst>
              <a:gd name="connsiteX0" fmla="*/ 0 w 7368582"/>
              <a:gd name="connsiteY0" fmla="*/ 0 h 6858000"/>
              <a:gd name="connsiteX1" fmla="*/ 7366513 w 7368582"/>
              <a:gd name="connsiteY1" fmla="*/ 0 h 6858000"/>
              <a:gd name="connsiteX2" fmla="*/ 7368582 w 7368582"/>
              <a:gd name="connsiteY2" fmla="*/ 3338 h 6858000"/>
              <a:gd name="connsiteX3" fmla="*/ 7368582 w 7368582"/>
              <a:gd name="connsiteY3" fmla="*/ 6854663 h 6858000"/>
              <a:gd name="connsiteX4" fmla="*/ 7366513 w 7368582"/>
              <a:gd name="connsiteY4" fmla="*/ 6858000 h 6858000"/>
              <a:gd name="connsiteX5" fmla="*/ 0 w 7368582"/>
              <a:gd name="connsiteY5" fmla="*/ 6858000 h 6858000"/>
              <a:gd name="connsiteX6" fmla="*/ 2125615 w 7368582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8582" h="6858000">
                <a:moveTo>
                  <a:pt x="0" y="0"/>
                </a:moveTo>
                <a:lnTo>
                  <a:pt x="7366513" y="0"/>
                </a:lnTo>
                <a:lnTo>
                  <a:pt x="7368582" y="3338"/>
                </a:lnTo>
                <a:lnTo>
                  <a:pt x="7368582" y="6854663"/>
                </a:lnTo>
                <a:lnTo>
                  <a:pt x="7366513" y="6858000"/>
                </a:lnTo>
                <a:lnTo>
                  <a:pt x="0" y="6858000"/>
                </a:lnTo>
                <a:lnTo>
                  <a:pt x="2125615" y="3429000"/>
                </a:lnTo>
                <a:close/>
              </a:path>
            </a:pathLst>
          </a:custGeom>
          <a:solidFill>
            <a:srgbClr val="0922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8B4C1E-2366-006D-393A-CAD56E21D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06BF4F5A-C7A7-CE4F-8B6B-88F59A6FE0FF}"/>
              </a:ext>
            </a:extLst>
          </p:cNvPr>
          <p:cNvSpPr txBox="1">
            <a:spLocks/>
          </p:cNvSpPr>
          <p:nvPr/>
        </p:nvSpPr>
        <p:spPr>
          <a:xfrm>
            <a:off x="7098362" y="2630148"/>
            <a:ext cx="4771417" cy="860265"/>
          </a:xfrm>
          <a:prstGeom prst="rect">
            <a:avLst/>
          </a:prstGeom>
        </p:spPr>
        <p:txBody>
          <a:bodyPr vert="horz" wrap="square" lIns="0" tIns="147095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620" marR="2540" lvl="0" indent="0" algn="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000" spc="-50" err="1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Std Cond Normal" panose="02000506030000020003" pitchFamily="2" charset="0"/>
              </a:rPr>
              <a:t>ExpertBook</a:t>
            </a:r>
            <a:r>
              <a:rPr lang="en-US" sz="5000" spc="-5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Std Cond Normal" panose="02000506030000020003" pitchFamily="2" charset="0"/>
              </a:rPr>
              <a:t> Ultra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51FEFA3-0BE1-98A1-A43C-FFAE365BF86F}"/>
              </a:ext>
            </a:extLst>
          </p:cNvPr>
          <p:cNvSpPr txBox="1"/>
          <p:nvPr/>
        </p:nvSpPr>
        <p:spPr>
          <a:xfrm>
            <a:off x="6396728" y="3439235"/>
            <a:ext cx="553483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620" marR="2540" algn="r" defTabSz="457200">
              <a:spcBef>
                <a:spcPts val="1158"/>
              </a:spcBef>
              <a:defRPr/>
            </a:pPr>
            <a:r>
              <a:rPr lang="de-DE" sz="2400" dirty="0">
                <a:solidFill>
                  <a:schemeClr val="bg1"/>
                </a:solidFill>
                <a:latin typeface="TT Norms Pro" panose="02000503030000020003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Littlebit Experience Day 2026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4A76F55-4FD2-4187-B853-1E6F395C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4" y="1063020"/>
            <a:ext cx="5254859" cy="41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290BE894-A28D-41E9-B451-9561FB24B366}"/>
              </a:ext>
            </a:extLst>
          </p:cNvPr>
          <p:cNvSpPr txBox="1"/>
          <p:nvPr/>
        </p:nvSpPr>
        <p:spPr>
          <a:xfrm>
            <a:off x="7049108" y="5784237"/>
            <a:ext cx="4771417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de-DE" altLang="zh-TW" sz="1400" spc="-50" dirty="0">
                <a:solidFill>
                  <a:schemeClr val="bg1"/>
                </a:solidFill>
                <a:latin typeface="TT Norms Pro"/>
                <a:ea typeface="新細明體"/>
              </a:rPr>
              <a:t>Andreas Knobel</a:t>
            </a:r>
          </a:p>
          <a:p>
            <a:pPr algn="r"/>
            <a:r>
              <a:rPr lang="de-DE" altLang="zh-TW" sz="1400" spc="-50" dirty="0">
                <a:solidFill>
                  <a:schemeClr val="bg1"/>
                </a:solidFill>
                <a:latin typeface="TT Norms Pro"/>
                <a:ea typeface="新細明體"/>
              </a:rPr>
              <a:t>Regional Manager B2B CH-D </a:t>
            </a:r>
          </a:p>
          <a:p>
            <a:pPr algn="r"/>
            <a:r>
              <a:rPr lang="de-DE" altLang="zh-TW" sz="1400" spc="-50" dirty="0">
                <a:solidFill>
                  <a:schemeClr val="bg1"/>
                </a:solidFill>
                <a:latin typeface="TT Norms Pro"/>
                <a:ea typeface="新細明體"/>
              </a:rPr>
              <a:t>Account Manager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7041F39-AAEF-478B-9C9B-6DC6C5BAD19D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FE0D4D85-9FCB-4040-9E71-30B34A3A5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8313C98A-F5ED-437D-8F9B-C45251AC89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9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1193800" y="381000"/>
            <a:ext cx="10541000" cy="762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Nachhaltigkeit</a:t>
            </a:r>
          </a:p>
        </p:txBody>
      </p:sp>
      <p:sp>
        <p:nvSpPr>
          <p:cNvPr id="3" name="Subtitle"/>
          <p:cNvSpPr/>
          <p:nvPr/>
        </p:nvSpPr>
        <p:spPr>
          <a:xfrm>
            <a:off x="914400" y="1206500"/>
            <a:ext cx="10363200" cy="508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/>
          <a:lstStyle/>
          <a:p>
            <a:pPr algn="ctr">
              <a:buNone/>
            </a:pPr>
            <a:r>
              <a:rPr lang="de-DE" sz="1800" dirty="0">
                <a:solidFill>
                  <a:srgbClr val="E0E0E0"/>
                </a:solidFill>
                <a:latin typeface="Roboto" panose="02000000000000000000" pitchFamily="2" charset="0"/>
              </a:rPr>
              <a:t>Ein starkes Kaufargument für ESG-bewusste Unternehmenskunden</a:t>
            </a:r>
          </a:p>
        </p:txBody>
      </p:sp>
      <p:sp>
        <p:nvSpPr>
          <p:cNvPr id="10" name="Sec0"/>
          <p:cNvSpPr/>
          <p:nvPr/>
        </p:nvSpPr>
        <p:spPr>
          <a:xfrm>
            <a:off x="457200" y="1841500"/>
            <a:ext cx="5524500" cy="216535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ctr"/>
          <a:lstStyle/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Zertifizierungen &amp; PEF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EPEAT Gold Climate+, TCO 10.0, Energy Star 9.0. Weltweit erstes Notebook mit EU Product Environmental Footprint (PEF) — 16 Umweltkategorien transparent bewertet.</a:t>
            </a:r>
          </a:p>
        </p:txBody>
      </p:sp>
      <p:sp>
        <p:nvSpPr>
          <p:cNvPr id="11" name="Sec1"/>
          <p:cNvSpPr/>
          <p:nvPr/>
        </p:nvSpPr>
        <p:spPr>
          <a:xfrm>
            <a:off x="6135819" y="1852613"/>
            <a:ext cx="5524500" cy="216535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ctr"/>
          <a:lstStyle/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Recycelte Materialien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Gehäuse aus 90 % recyceltem Magnesium-Aluminium-Legierung. 30–35 % Post-Consumer-Recycling-Kunststoff in Tastatur, Lüfter und Abdeckungen. 25 % recycelte Seltene Erden in Magneten.</a:t>
            </a:r>
          </a:p>
        </p:txBody>
      </p:sp>
      <p:sp>
        <p:nvSpPr>
          <p:cNvPr id="12" name="Sec2"/>
          <p:cNvSpPr/>
          <p:nvPr/>
        </p:nvSpPr>
        <p:spPr>
          <a:xfrm>
            <a:off x="457200" y="4225741"/>
            <a:ext cx="5524500" cy="216535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ctr"/>
          <a:lstStyle/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Nachhaltige Verpackung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90 % FSC-zertifizierte Fasern, chlor- und schwermetallfrei. Komplett plastikfreie Verpackung mit ECF/PCF-gebleichten Materialien.</a:t>
            </a:r>
          </a:p>
        </p:txBody>
      </p:sp>
      <p:sp>
        <p:nvSpPr>
          <p:cNvPr id="13" name="Sec3"/>
          <p:cNvSpPr/>
          <p:nvPr/>
        </p:nvSpPr>
        <p:spPr>
          <a:xfrm>
            <a:off x="6135819" y="4225741"/>
            <a:ext cx="5524500" cy="216535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ctr"/>
          <a:lstStyle/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Design für Langlebigkeit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Konzipiert für 5+ Jahre kommerziellen Einsatz. PFAS-beschränkt in Kunststoffteilen, halogenfreie Platine. Digitaler Produktpass (DPP) für volle Transparenz im Lebenszyklus.</a:t>
            </a:r>
          </a:p>
        </p:txBody>
      </p:sp>
      <p:grpSp>
        <p:nvGrpSpPr>
          <p:cNvPr id="4" name="群組 22">
            <a:extLst>
              <a:ext uri="{FF2B5EF4-FFF2-40B4-BE49-F238E27FC236}">
                <a16:creationId xmlns:a16="http://schemas.microsoft.com/office/drawing/2014/main" id="{A8463800-867C-36CB-DC77-18BF544C0E7B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5" name="圖形 23">
              <a:extLst>
                <a:ext uri="{FF2B5EF4-FFF2-40B4-BE49-F238E27FC236}">
                  <a16:creationId xmlns:a16="http://schemas.microsoft.com/office/drawing/2014/main" id="{5C1FEF84-D82B-D896-D859-C72DE204A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6" name="圖形 24">
              <a:extLst>
                <a:ext uri="{FF2B5EF4-FFF2-40B4-BE49-F238E27FC236}">
                  <a16:creationId xmlns:a16="http://schemas.microsoft.com/office/drawing/2014/main" id="{BFE3E84E-0FC9-2DF6-AEA7-61E454B8A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48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457200" y="381000"/>
            <a:ext cx="11277600" cy="762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Wichtigste Verkaufsargumente</a:t>
            </a:r>
          </a:p>
        </p:txBody>
      </p:sp>
      <p:sp>
        <p:nvSpPr>
          <p:cNvPr id="10" name="Point0"/>
          <p:cNvSpPr/>
          <p:nvPr/>
        </p:nvSpPr>
        <p:spPr>
          <a:xfrm>
            <a:off x="457200" y="1270000"/>
            <a:ext cx="5524500" cy="24511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t"/>
          <a:lstStyle/>
          <a:p>
            <a:pPr>
              <a:buNone/>
            </a:pPr>
            <a:r>
              <a:rPr lang="de-DE" sz="3200" b="1" dirty="0">
                <a:solidFill>
                  <a:srgbClr val="78BCFF"/>
                </a:solidFill>
                <a:latin typeface="TT Norms Pro" panose="02000503030000020003" pitchFamily="2" charset="0"/>
              </a:rPr>
              <a:t>1</a:t>
            </a: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  Design &amp; Haltbarkeit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Vollmetall-Gehäuse aus Mg-Al-Legierung, ab 0,99 kg. 9H Nano-Keramik-Oberfläche, MIL-STD-810H mit 24 Testverfahren und ExpertLumi-Beleuchtung.</a:t>
            </a:r>
          </a:p>
        </p:txBody>
      </p:sp>
      <p:sp>
        <p:nvSpPr>
          <p:cNvPr id="11" name="Point1"/>
          <p:cNvSpPr/>
          <p:nvPr/>
        </p:nvSpPr>
        <p:spPr>
          <a:xfrm>
            <a:off x="6210300" y="1270000"/>
            <a:ext cx="5524500" cy="24511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t"/>
          <a:lstStyle/>
          <a:p>
            <a:pPr>
              <a:buNone/>
            </a:pPr>
            <a:r>
              <a:rPr lang="de-DE" sz="3200" b="1" dirty="0">
                <a:solidFill>
                  <a:srgbClr val="78BCFF"/>
                </a:solidFill>
                <a:latin typeface="TT Norms Pro" panose="02000503030000020003" pitchFamily="2" charset="0"/>
              </a:rPr>
              <a:t>2</a:t>
            </a: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  Leistung &amp; KI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Bis Intel Core Ultra X9, 50 TOPS NPU (180 gesamt), 64 GB LPDDR5x, 2 TB PCIe 5.0 SSD, ExpertCool Pro 50W-Kühlung und Wi-Fi 7.</a:t>
            </a:r>
          </a:p>
        </p:txBody>
      </p:sp>
      <p:sp>
        <p:nvSpPr>
          <p:cNvPr id="12" name="Point2"/>
          <p:cNvSpPr/>
          <p:nvPr/>
        </p:nvSpPr>
        <p:spPr>
          <a:xfrm>
            <a:off x="457200" y="3949700"/>
            <a:ext cx="5524500" cy="24511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t"/>
          <a:lstStyle/>
          <a:p>
            <a:pPr>
              <a:buNone/>
            </a:pPr>
            <a:r>
              <a:rPr lang="de-DE" sz="3200" b="1" dirty="0">
                <a:solidFill>
                  <a:srgbClr val="78BCFF"/>
                </a:solidFill>
                <a:latin typeface="TT Norms Pro" panose="02000503030000020003" pitchFamily="2" charset="0"/>
              </a:rPr>
              <a:t>3</a:t>
            </a: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  Sicherheit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NIST SP 800-193-konform, Dual-BIOS-ROM, diskretes TPM 2.0, Opal SED SSD, Post-Quantum-Kryptografie und Windows Secured-Core PC.</a:t>
            </a:r>
          </a:p>
        </p:txBody>
      </p:sp>
      <p:sp>
        <p:nvSpPr>
          <p:cNvPr id="13" name="Point3"/>
          <p:cNvSpPr/>
          <p:nvPr/>
        </p:nvSpPr>
        <p:spPr>
          <a:xfrm>
            <a:off x="6210300" y="3949700"/>
            <a:ext cx="5524500" cy="24511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137160" tIns="68580" rIns="137160" bIns="68580" anchor="t"/>
          <a:lstStyle/>
          <a:p>
            <a:pPr>
              <a:buNone/>
            </a:pPr>
            <a:r>
              <a:rPr lang="de-DE" sz="3200" b="1" dirty="0">
                <a:solidFill>
                  <a:srgbClr val="78BCFF"/>
                </a:solidFill>
                <a:latin typeface="TT Norms Pro" panose="02000503030000020003" pitchFamily="2" charset="0"/>
              </a:rPr>
              <a:t>4</a:t>
            </a: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  Nachhaltigkeit</a:t>
            </a:r>
          </a:p>
          <a:p>
            <a:pPr>
              <a:buNone/>
            </a:pPr>
            <a:endParaRPr lang="de-DE" sz="600" dirty="0"/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EPEAT Gold Climate+, 90 % recyceltes Mg-Al-Gehäuse, plastikfreie FSC-Verpackung. Starkes Argument für ESG-konforme Beschaffung.</a:t>
            </a:r>
          </a:p>
        </p:txBody>
      </p:sp>
      <p:grpSp>
        <p:nvGrpSpPr>
          <p:cNvPr id="3" name="群組 22">
            <a:extLst>
              <a:ext uri="{FF2B5EF4-FFF2-40B4-BE49-F238E27FC236}">
                <a16:creationId xmlns:a16="http://schemas.microsoft.com/office/drawing/2014/main" id="{B9920455-CA0A-4920-DCCB-C0C48715FEFF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4" name="圖形 23">
              <a:extLst>
                <a:ext uri="{FF2B5EF4-FFF2-40B4-BE49-F238E27FC236}">
                  <a16:creationId xmlns:a16="http://schemas.microsoft.com/office/drawing/2014/main" id="{E0E3EE52-B57E-B80F-487A-18A6021CD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5" name="圖形 24">
              <a:extLst>
                <a:ext uri="{FF2B5EF4-FFF2-40B4-BE49-F238E27FC236}">
                  <a16:creationId xmlns:a16="http://schemas.microsoft.com/office/drawing/2014/main" id="{32AEA6BA-8103-CA32-34BE-8EFE1B81D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20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ecorCircle"/>
          <p:cNvSpPr/>
          <p:nvPr/>
        </p:nvSpPr>
        <p:spPr>
          <a:xfrm>
            <a:off x="3810000" y="762000"/>
            <a:ext cx="4572000" cy="4572000"/>
          </a:xfrm>
          <a:prstGeom prst="ellipse">
            <a:avLst/>
          </a:prstGeom>
          <a:solidFill>
            <a:srgbClr val="78BCFF">
              <a:alpha val="5000"/>
            </a:srgbClr>
          </a:solidFill>
          <a:ln>
            <a:solidFill>
              <a:srgbClr val="78BCFF">
                <a:alpha val="10000"/>
              </a:srgb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hankYou"/>
          <p:cNvSpPr/>
          <p:nvPr/>
        </p:nvSpPr>
        <p:spPr>
          <a:xfrm>
            <a:off x="457200" y="1270000"/>
            <a:ext cx="11277600" cy="177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de-DE" sz="54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Vielen Dank</a:t>
            </a:r>
          </a:p>
        </p:txBody>
      </p:sp>
      <p:sp>
        <p:nvSpPr>
          <p:cNvPr id="3" name="Product"/>
          <p:cNvSpPr/>
          <p:nvPr/>
        </p:nvSpPr>
        <p:spPr>
          <a:xfrm>
            <a:off x="1371600" y="3175000"/>
            <a:ext cx="9448800" cy="6604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en-US" sz="2400" dirty="0">
                <a:solidFill>
                  <a:srgbClr val="E0E0E0"/>
                </a:solidFill>
                <a:latin typeface="Roboto" panose="02000000000000000000" pitchFamily="2" charset="0"/>
              </a:rPr>
              <a:t>ASUS </a:t>
            </a:r>
            <a:r>
              <a:rPr lang="en-US" sz="2400" dirty="0" err="1">
                <a:solidFill>
                  <a:srgbClr val="E0E0E0"/>
                </a:solidFill>
                <a:latin typeface="Roboto" panose="02000000000000000000" pitchFamily="2" charset="0"/>
              </a:rPr>
              <a:t>ExpertBook</a:t>
            </a:r>
            <a:r>
              <a:rPr lang="en-US" sz="2400" dirty="0">
                <a:solidFill>
                  <a:srgbClr val="E0E0E0"/>
                </a:solidFill>
                <a:latin typeface="Roboto" panose="02000000000000000000" pitchFamily="2" charset="0"/>
              </a:rPr>
              <a:t> Ultra</a:t>
            </a:r>
          </a:p>
        </p:txBody>
      </p:sp>
      <p:sp>
        <p:nvSpPr>
          <p:cNvPr id="4" name="Tagline"/>
          <p:cNvSpPr/>
          <p:nvPr/>
        </p:nvSpPr>
        <p:spPr>
          <a:xfrm>
            <a:off x="1371600" y="3873500"/>
            <a:ext cx="9448800" cy="5588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en-US" sz="2000" i="1" dirty="0">
                <a:solidFill>
                  <a:srgbClr val="78BCFF"/>
                </a:solidFill>
                <a:latin typeface="Roboto" panose="02000000000000000000" pitchFamily="2" charset="0"/>
              </a:rPr>
              <a:t>Brilliance in Motion</a:t>
            </a:r>
          </a:p>
        </p:txBody>
      </p:sp>
      <p:sp>
        <p:nvSpPr>
          <p:cNvPr id="5" name="Line"/>
          <p:cNvSpPr/>
          <p:nvPr/>
        </p:nvSpPr>
        <p:spPr>
          <a:xfrm>
            <a:off x="3810000" y="4635500"/>
            <a:ext cx="4572000" cy="45720"/>
          </a:xfrm>
          <a:prstGeom prst="roundRect">
            <a:avLst/>
          </a:prstGeom>
          <a:gradFill>
            <a:gsLst>
              <a:gs pos="0">
                <a:srgbClr val="4A90D9">
                  <a:alpha val="20000"/>
                </a:srgbClr>
              </a:gs>
              <a:gs pos="50000">
                <a:srgbClr val="78BCFF"/>
              </a:gs>
              <a:gs pos="100000">
                <a:srgbClr val="4A90D9">
                  <a:alpha val="20000"/>
                </a:srgb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NextSteps"/>
          <p:cNvSpPr/>
          <p:nvPr/>
        </p:nvSpPr>
        <p:spPr>
          <a:xfrm>
            <a:off x="914400" y="4953000"/>
            <a:ext cx="10363200" cy="14478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de-DE" sz="1800" dirty="0">
                <a:solidFill>
                  <a:srgbClr val="E0E0E0"/>
                </a:solidFill>
                <a:latin typeface="Roboto" panose="02000000000000000000" pitchFamily="2" charset="0"/>
              </a:rPr>
              <a:t>Demo​geräte verfügbar  ·  Angebote über Littlebit  ·  Fragen? andreas.knobel@asus.com</a:t>
            </a:r>
          </a:p>
        </p:txBody>
      </p:sp>
      <p:grpSp>
        <p:nvGrpSpPr>
          <p:cNvPr id="7" name="群組 22">
            <a:extLst>
              <a:ext uri="{FF2B5EF4-FFF2-40B4-BE49-F238E27FC236}">
                <a16:creationId xmlns:a16="http://schemas.microsoft.com/office/drawing/2014/main" id="{A8205FE8-212F-5870-BF85-7D1CE782D43D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8" name="圖形 23">
              <a:extLst>
                <a:ext uri="{FF2B5EF4-FFF2-40B4-BE49-F238E27FC236}">
                  <a16:creationId xmlns:a16="http://schemas.microsoft.com/office/drawing/2014/main" id="{4B7EF6AB-E412-2C1F-18E2-B804589188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9" name="圖形 24">
              <a:extLst>
                <a:ext uri="{FF2B5EF4-FFF2-40B4-BE49-F238E27FC236}">
                  <a16:creationId xmlns:a16="http://schemas.microsoft.com/office/drawing/2014/main" id="{A82A5F36-8B3D-7D43-B165-6E011DAB7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29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ECDFFC1-E2C8-2D00-AA0C-F6AED1A7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4010" r="25111" b="5762"/>
          <a:stretch/>
        </p:blipFill>
        <p:spPr>
          <a:xfrm>
            <a:off x="1" y="-1"/>
            <a:ext cx="6096000" cy="68580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AB56C56-814B-F342-18EE-0726D3F3C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4771" r="522" b="9658"/>
          <a:stretch/>
        </p:blipFill>
        <p:spPr>
          <a:xfrm>
            <a:off x="6096000" y="-2"/>
            <a:ext cx="6096000" cy="6858002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0AD2A9F8-D694-78B3-C45A-759CA1A96CB7}"/>
              </a:ext>
            </a:extLst>
          </p:cNvPr>
          <p:cNvSpPr/>
          <p:nvPr/>
        </p:nvSpPr>
        <p:spPr>
          <a:xfrm>
            <a:off x="0" y="-2"/>
            <a:ext cx="12192000" cy="2230122"/>
          </a:xfrm>
          <a:prstGeom prst="rect">
            <a:avLst/>
          </a:prstGeom>
          <a:gradFill flip="none" rotWithShape="1">
            <a:gsLst>
              <a:gs pos="860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微軟正黑體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139B4CC-6C30-22BF-A879-C31529BE395A}"/>
              </a:ext>
            </a:extLst>
          </p:cNvPr>
          <p:cNvGrpSpPr/>
          <p:nvPr/>
        </p:nvGrpSpPr>
        <p:grpSpPr>
          <a:xfrm>
            <a:off x="0" y="0"/>
            <a:ext cx="12198398" cy="6858000"/>
            <a:chOff x="0" y="0"/>
            <a:chExt cx="12198398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349619-97F8-49ED-92AE-CB6C4E0DA2E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微軟正黑體"/>
                  <a:cs typeface="+mn-cs"/>
                </a:rPr>
                <a:t>   </a:t>
              </a: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微軟正黑體"/>
                <a:cs typeface="+mn-cs"/>
              </a:endParaRPr>
            </a:p>
          </p:txBody>
        </p:sp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CE823D0C-56E9-DD98-607D-0D726A8DF194}"/>
                </a:ext>
              </a:extLst>
            </p:cNvPr>
            <p:cNvSpPr/>
            <p:nvPr/>
          </p:nvSpPr>
          <p:spPr>
            <a:xfrm>
              <a:off x="6096000" y="0"/>
              <a:ext cx="6102398" cy="332105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微軟正黑體"/>
                <a:cs typeface="+mn-cs"/>
              </a:endParaRPr>
            </a:p>
          </p:txBody>
        </p:sp>
      </p:grpSp>
      <p:sp>
        <p:nvSpPr>
          <p:cNvPr id="11" name="文字方塊 31">
            <a:extLst>
              <a:ext uri="{FF2B5EF4-FFF2-40B4-BE49-F238E27FC236}">
                <a16:creationId xmlns:a16="http://schemas.microsoft.com/office/drawing/2014/main" id="{CF918DBE-AD91-43BA-A1D1-0DE77EED66CE}"/>
              </a:ext>
            </a:extLst>
          </p:cNvPr>
          <p:cNvSpPr txBox="1"/>
          <p:nvPr/>
        </p:nvSpPr>
        <p:spPr>
          <a:xfrm>
            <a:off x="-1" y="1397187"/>
            <a:ext cx="610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78BCFF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</a:rPr>
              <a:t>B-Serie</a:t>
            </a:r>
          </a:p>
        </p:txBody>
      </p:sp>
      <p:sp>
        <p:nvSpPr>
          <p:cNvPr id="12" name="文字方塊 32">
            <a:extLst>
              <a:ext uri="{FF2B5EF4-FFF2-40B4-BE49-F238E27FC236}">
                <a16:creationId xmlns:a16="http://schemas.microsoft.com/office/drawing/2014/main" id="{1E565E7B-CBF7-4638-8C65-CE3C2057D6BE}"/>
              </a:ext>
            </a:extLst>
          </p:cNvPr>
          <p:cNvSpPr txBox="1"/>
          <p:nvPr/>
        </p:nvSpPr>
        <p:spPr>
          <a:xfrm>
            <a:off x="3199" y="1903426"/>
            <a:ext cx="6095999" cy="70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TW" sz="2000">
                <a:solidFill>
                  <a:schemeClr val="bg1"/>
                </a:solidFill>
                <a:latin typeface="TT Norms Pro Medium" panose="02000803030000020003" pitchFamily="2" charset="0"/>
                <a:ea typeface="微軟正黑體"/>
              </a:rPr>
              <a:t>Entwickelt für Enterprise-IT-Profis</a:t>
            </a:r>
          </a:p>
          <a:p>
            <a:pPr algn="ctr">
              <a:lnSpc>
                <a:spcPct val="120000"/>
              </a:lnSpc>
              <a:defRPr/>
            </a:pPr>
            <a:r>
              <a:rPr kumimoji="0" lang="de-DE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CACAC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Segoe UI" pitchFamily="34" charset="0"/>
              </a:rPr>
              <a:t>Haltbarkeit  |  Sicherheit  |  Zuverlässigkeit  |  Resilienz</a:t>
            </a:r>
          </a:p>
        </p:txBody>
      </p:sp>
      <p:sp>
        <p:nvSpPr>
          <p:cNvPr id="16" name="文字方塊 31">
            <a:extLst>
              <a:ext uri="{FF2B5EF4-FFF2-40B4-BE49-F238E27FC236}">
                <a16:creationId xmlns:a16="http://schemas.microsoft.com/office/drawing/2014/main" id="{9C9C6AF0-7B5C-E77A-79A7-30F290B9200F}"/>
              </a:ext>
            </a:extLst>
          </p:cNvPr>
          <p:cNvSpPr txBox="1"/>
          <p:nvPr/>
        </p:nvSpPr>
        <p:spPr>
          <a:xfrm>
            <a:off x="6089603" y="1397187"/>
            <a:ext cx="610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altLang="zh-TW" sz="3200" b="1">
                <a:solidFill>
                  <a:srgbClr val="78BCFF"/>
                </a:solidFill>
                <a:latin typeface="TT Norms Pro" panose="02000503030000020003" pitchFamily="2" charset="0"/>
                <a:ea typeface="微軟正黑體"/>
              </a:rPr>
              <a:t>P-Serie</a:t>
            </a:r>
          </a:p>
        </p:txBody>
      </p:sp>
      <p:sp>
        <p:nvSpPr>
          <p:cNvPr id="24" name="文字方塊 32">
            <a:extLst>
              <a:ext uri="{FF2B5EF4-FFF2-40B4-BE49-F238E27FC236}">
                <a16:creationId xmlns:a16="http://schemas.microsoft.com/office/drawing/2014/main" id="{D88C2D18-E565-6A7E-999A-91CE89F8A71B}"/>
              </a:ext>
            </a:extLst>
          </p:cNvPr>
          <p:cNvSpPr txBox="1"/>
          <p:nvPr/>
        </p:nvSpPr>
        <p:spPr>
          <a:xfrm>
            <a:off x="6092803" y="1903426"/>
            <a:ext cx="6095999" cy="70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TW" sz="2000">
                <a:solidFill>
                  <a:prstClr val="white"/>
                </a:solidFill>
                <a:latin typeface="TT Norms Pro Medium" panose="02000803030000020003" pitchFamily="2" charset="0"/>
                <a:ea typeface="微軟正黑體"/>
              </a:rPr>
              <a:t>Für KMU mit begrenzter IT</a:t>
            </a:r>
          </a:p>
          <a:p>
            <a:pPr algn="ctr">
              <a:lnSpc>
                <a:spcPct val="120000"/>
              </a:lnSpc>
              <a:defRPr/>
            </a:pPr>
            <a:r>
              <a:rPr kumimoji="0" lang="de-DE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CACAC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Segoe UI" pitchFamily="34" charset="0"/>
              </a:rPr>
              <a:t>Stilvoll und kompromisslos zuverlässig</a:t>
            </a:r>
          </a:p>
        </p:txBody>
      </p:sp>
      <p:sp>
        <p:nvSpPr>
          <p:cNvPr id="32" name="object 18">
            <a:extLst>
              <a:ext uri="{FF2B5EF4-FFF2-40B4-BE49-F238E27FC236}">
                <a16:creationId xmlns:a16="http://schemas.microsoft.com/office/drawing/2014/main" id="{B66E044F-A552-4463-B1A7-259D49EA43AB}"/>
              </a:ext>
            </a:extLst>
          </p:cNvPr>
          <p:cNvSpPr txBox="1">
            <a:spLocks/>
          </p:cNvSpPr>
          <p:nvPr/>
        </p:nvSpPr>
        <p:spPr>
          <a:xfrm>
            <a:off x="371475" y="412741"/>
            <a:ext cx="11449049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gradFill>
                  <a:gsLst>
                    <a:gs pos="0">
                      <a:srgbClr val="E6F3FF"/>
                    </a:gs>
                    <a:gs pos="100000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  <a:ea typeface="+mn-ea"/>
                <a:cs typeface="+mn-cs"/>
              </a:rPr>
              <a:t>ASUS EXPERTBOOK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167EB70-457D-4A08-B380-1CEFAB0934B8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79C724D-F57C-442C-B65D-7C34AC374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47904D67-C674-492D-B023-A79F9952C6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71AF107D-7E1C-43AD-9526-C00E193542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77994" r="102" b="4829"/>
          <a:stretch/>
        </p:blipFill>
        <p:spPr>
          <a:xfrm>
            <a:off x="0" y="6648138"/>
            <a:ext cx="12192000" cy="20986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502ED5D-5895-45CE-B590-CD2382B994FE}"/>
              </a:ext>
            </a:extLst>
          </p:cNvPr>
          <p:cNvGrpSpPr/>
          <p:nvPr/>
        </p:nvGrpSpPr>
        <p:grpSpPr>
          <a:xfrm>
            <a:off x="3564804" y="2314089"/>
            <a:ext cx="5068788" cy="4247049"/>
            <a:chOff x="3560862" y="2314089"/>
            <a:chExt cx="5068788" cy="4247049"/>
          </a:xfrm>
          <a:solidFill>
            <a:srgbClr val="182A46">
              <a:alpha val="69804"/>
            </a:srgbClr>
          </a:solidFill>
        </p:grpSpPr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A9F61101-3D72-479E-95BB-F5421DF73732}"/>
                </a:ext>
              </a:extLst>
            </p:cNvPr>
            <p:cNvSpPr/>
            <p:nvPr/>
          </p:nvSpPr>
          <p:spPr>
            <a:xfrm>
              <a:off x="5254660" y="2314089"/>
              <a:ext cx="1688456" cy="1378852"/>
            </a:xfrm>
            <a:custGeom>
              <a:avLst/>
              <a:gdLst>
                <a:gd name="connsiteX0" fmla="*/ 982872 w 1966138"/>
                <a:gd name="connsiteY0" fmla="*/ 0 h 1547999"/>
                <a:gd name="connsiteX1" fmla="*/ 1966138 w 1966138"/>
                <a:gd name="connsiteY1" fmla="*/ 1547999 h 1547999"/>
                <a:gd name="connsiteX2" fmla="*/ 0 w 1966138"/>
                <a:gd name="connsiteY2" fmla="*/ 1547999 h 1547999"/>
                <a:gd name="connsiteX3" fmla="*/ 982872 w 1966138"/>
                <a:gd name="connsiteY3" fmla="*/ 0 h 154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138" h="1547999">
                  <a:moveTo>
                    <a:pt x="982872" y="0"/>
                  </a:moveTo>
                  <a:lnTo>
                    <a:pt x="1966138" y="1547999"/>
                  </a:lnTo>
                  <a:lnTo>
                    <a:pt x="0" y="1547999"/>
                  </a:lnTo>
                  <a:lnTo>
                    <a:pt x="982872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3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Norms Pro"/>
                <a:ea typeface="微軟正黑體"/>
                <a:cs typeface="+mn-cs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EFF7F649-591E-4CE0-9E0F-90B4B2D98F73}"/>
                </a:ext>
              </a:extLst>
            </p:cNvPr>
            <p:cNvSpPr/>
            <p:nvPr/>
          </p:nvSpPr>
          <p:spPr>
            <a:xfrm>
              <a:off x="4396478" y="3754053"/>
              <a:ext cx="3397558" cy="1378852"/>
            </a:xfrm>
            <a:custGeom>
              <a:avLst/>
              <a:gdLst>
                <a:gd name="connsiteX0" fmla="*/ 982873 w 3997589"/>
                <a:gd name="connsiteY0" fmla="*/ 0 h 1548000"/>
                <a:gd name="connsiteX1" fmla="*/ 3014323 w 3997589"/>
                <a:gd name="connsiteY1" fmla="*/ 0 h 1548000"/>
                <a:gd name="connsiteX2" fmla="*/ 3997589 w 3997589"/>
                <a:gd name="connsiteY2" fmla="*/ 1548000 h 1548000"/>
                <a:gd name="connsiteX3" fmla="*/ 0 w 3997589"/>
                <a:gd name="connsiteY3" fmla="*/ 1548000 h 1548000"/>
                <a:gd name="connsiteX4" fmla="*/ 982873 w 3997589"/>
                <a:gd name="connsiteY4" fmla="*/ 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589" h="1548000">
                  <a:moveTo>
                    <a:pt x="982873" y="0"/>
                  </a:moveTo>
                  <a:lnTo>
                    <a:pt x="3014323" y="0"/>
                  </a:lnTo>
                  <a:lnTo>
                    <a:pt x="3997589" y="1548000"/>
                  </a:lnTo>
                  <a:lnTo>
                    <a:pt x="0" y="1548000"/>
                  </a:lnTo>
                  <a:lnTo>
                    <a:pt x="982873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3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Norms Pro"/>
                <a:ea typeface="微軟正黑體"/>
                <a:cs typeface="+mn-cs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DBE0B806-0FEC-4F93-B517-7135209C6CA6}"/>
                </a:ext>
              </a:extLst>
            </p:cNvPr>
            <p:cNvSpPr/>
            <p:nvPr/>
          </p:nvSpPr>
          <p:spPr>
            <a:xfrm>
              <a:off x="3560862" y="5182285"/>
              <a:ext cx="5068788" cy="1378853"/>
            </a:xfrm>
            <a:custGeom>
              <a:avLst/>
              <a:gdLst>
                <a:gd name="connsiteX0" fmla="*/ 982873 w 6029038"/>
                <a:gd name="connsiteY0" fmla="*/ 0 h 1548000"/>
                <a:gd name="connsiteX1" fmla="*/ 5045772 w 6029038"/>
                <a:gd name="connsiteY1" fmla="*/ 0 h 1548000"/>
                <a:gd name="connsiteX2" fmla="*/ 6029038 w 6029038"/>
                <a:gd name="connsiteY2" fmla="*/ 1548000 h 1548000"/>
                <a:gd name="connsiteX3" fmla="*/ 0 w 6029038"/>
                <a:gd name="connsiteY3" fmla="*/ 1548000 h 1548000"/>
                <a:gd name="connsiteX4" fmla="*/ 982873 w 6029038"/>
                <a:gd name="connsiteY4" fmla="*/ 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9038" h="1548000">
                  <a:moveTo>
                    <a:pt x="982873" y="0"/>
                  </a:moveTo>
                  <a:lnTo>
                    <a:pt x="5045772" y="0"/>
                  </a:lnTo>
                  <a:lnTo>
                    <a:pt x="6029038" y="1548000"/>
                  </a:lnTo>
                  <a:lnTo>
                    <a:pt x="0" y="1548000"/>
                  </a:lnTo>
                  <a:lnTo>
                    <a:pt x="982873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3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Norms Pro"/>
                <a:ea typeface="微軟正黑體"/>
                <a:cs typeface="+mn-cs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21D5107-199A-BB40-1BCE-A2E597844587}"/>
              </a:ext>
            </a:extLst>
          </p:cNvPr>
          <p:cNvGrpSpPr/>
          <p:nvPr/>
        </p:nvGrpSpPr>
        <p:grpSpPr>
          <a:xfrm>
            <a:off x="5167672" y="4172080"/>
            <a:ext cx="1819495" cy="646331"/>
            <a:chOff x="5165400" y="3071696"/>
            <a:chExt cx="1819495" cy="646331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C5C4C33D-DD68-2D23-5B77-811D53A7174C}"/>
                </a:ext>
              </a:extLst>
            </p:cNvPr>
            <p:cNvGrpSpPr/>
            <p:nvPr/>
          </p:nvGrpSpPr>
          <p:grpSpPr>
            <a:xfrm>
              <a:off x="5165400" y="3071696"/>
              <a:ext cx="1819495" cy="646331"/>
              <a:chOff x="5165400" y="2562696"/>
              <a:chExt cx="1819495" cy="646331"/>
            </a:xfrm>
          </p:grpSpPr>
          <p:sp>
            <p:nvSpPr>
              <p:cNvPr id="20" name="文字方塊 31">
                <a:extLst>
                  <a:ext uri="{FF2B5EF4-FFF2-40B4-BE49-F238E27FC236}">
                    <a16:creationId xmlns:a16="http://schemas.microsoft.com/office/drawing/2014/main" id="{A28BD159-ABDD-4955-AF5A-EBE025D64D9C}"/>
                  </a:ext>
                </a:extLst>
              </p:cNvPr>
              <p:cNvSpPr txBox="1"/>
              <p:nvPr/>
            </p:nvSpPr>
            <p:spPr>
              <a:xfrm>
                <a:off x="5165400" y="2562696"/>
                <a:ext cx="8539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B5</a:t>
                </a:r>
              </a:p>
            </p:txBody>
          </p:sp>
          <p:sp>
            <p:nvSpPr>
              <p:cNvPr id="23" name="文字方塊 31">
                <a:extLst>
                  <a:ext uri="{FF2B5EF4-FFF2-40B4-BE49-F238E27FC236}">
                    <a16:creationId xmlns:a16="http://schemas.microsoft.com/office/drawing/2014/main" id="{632AD9A2-EF1A-4536-97E1-B5308B6239C0}"/>
                  </a:ext>
                </a:extLst>
              </p:cNvPr>
              <p:cNvSpPr txBox="1"/>
              <p:nvPr/>
            </p:nvSpPr>
            <p:spPr>
              <a:xfrm>
                <a:off x="6152666" y="2562696"/>
                <a:ext cx="8322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P5</a:t>
                </a:r>
              </a:p>
            </p:txBody>
          </p:sp>
        </p:grp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077C52BB-2A32-4ED0-CA22-B3C35703D7DC}"/>
                </a:ext>
              </a:extLst>
            </p:cNvPr>
            <p:cNvCxnSpPr/>
            <p:nvPr/>
          </p:nvCxnSpPr>
          <p:spPr>
            <a:xfrm>
              <a:off x="6096000" y="3168794"/>
              <a:ext cx="0" cy="39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4715C71-6CCA-850C-834D-4610FBD08452}"/>
              </a:ext>
            </a:extLst>
          </p:cNvPr>
          <p:cNvGrpSpPr/>
          <p:nvPr/>
        </p:nvGrpSpPr>
        <p:grpSpPr>
          <a:xfrm>
            <a:off x="4583913" y="5338437"/>
            <a:ext cx="2674139" cy="1219248"/>
            <a:chOff x="4585486" y="4622725"/>
            <a:chExt cx="2674139" cy="1219248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A276A70-0D18-CF1D-E02C-00D9F3F2E866}"/>
                </a:ext>
              </a:extLst>
            </p:cNvPr>
            <p:cNvGrpSpPr/>
            <p:nvPr/>
          </p:nvGrpSpPr>
          <p:grpSpPr>
            <a:xfrm>
              <a:off x="4585486" y="4622725"/>
              <a:ext cx="2674139" cy="1219248"/>
              <a:chOff x="4585486" y="4377918"/>
              <a:chExt cx="2674139" cy="1219248"/>
            </a:xfrm>
          </p:grpSpPr>
          <p:sp>
            <p:nvSpPr>
              <p:cNvPr id="18" name="文字方塊 31">
                <a:extLst>
                  <a:ext uri="{FF2B5EF4-FFF2-40B4-BE49-F238E27FC236}">
                    <a16:creationId xmlns:a16="http://schemas.microsoft.com/office/drawing/2014/main" id="{25E5871E-C96D-403B-B96C-869D4C254E6E}"/>
                  </a:ext>
                </a:extLst>
              </p:cNvPr>
              <p:cNvSpPr txBox="1"/>
              <p:nvPr/>
            </p:nvSpPr>
            <p:spPr>
              <a:xfrm>
                <a:off x="5109991" y="4950835"/>
                <a:ext cx="10140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i="0" u="none" strike="noStrike" kern="1200" cap="none" spc="650" normalizeH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B</a:t>
                </a:r>
                <a:r>
                  <a:rPr kumimoji="0" lang="en-US" altLang="zh-TW" sz="3600" i="0" u="none" strike="noStrike" kern="1200" cap="none" spc="65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1</a:t>
                </a:r>
              </a:p>
            </p:txBody>
          </p:sp>
          <p:sp>
            <p:nvSpPr>
              <p:cNvPr id="19" name="文字方塊 31">
                <a:extLst>
                  <a:ext uri="{FF2B5EF4-FFF2-40B4-BE49-F238E27FC236}">
                    <a16:creationId xmlns:a16="http://schemas.microsoft.com/office/drawing/2014/main" id="{0B59EFF9-6C32-49A6-9DA9-884AEFDF6C22}"/>
                  </a:ext>
                </a:extLst>
              </p:cNvPr>
              <p:cNvSpPr txBox="1"/>
              <p:nvPr/>
            </p:nvSpPr>
            <p:spPr>
              <a:xfrm>
                <a:off x="4585486" y="4377918"/>
                <a:ext cx="14322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B3</a:t>
                </a:r>
              </a:p>
            </p:txBody>
          </p:sp>
          <p:sp>
            <p:nvSpPr>
              <p:cNvPr id="21" name="文字方塊 31">
                <a:extLst>
                  <a:ext uri="{FF2B5EF4-FFF2-40B4-BE49-F238E27FC236}">
                    <a16:creationId xmlns:a16="http://schemas.microsoft.com/office/drawing/2014/main" id="{E750D019-DB0D-45F2-8038-021332ABB886}"/>
                  </a:ext>
                </a:extLst>
              </p:cNvPr>
              <p:cNvSpPr txBox="1"/>
              <p:nvPr/>
            </p:nvSpPr>
            <p:spPr>
              <a:xfrm>
                <a:off x="6152666" y="4950835"/>
                <a:ext cx="11069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i="0" u="none" strike="noStrike" kern="1200" cap="none" spc="3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P</a:t>
                </a:r>
                <a:r>
                  <a:rPr kumimoji="0" lang="en-US" altLang="zh-TW" sz="360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1</a:t>
                </a:r>
              </a:p>
            </p:txBody>
          </p:sp>
          <p:sp>
            <p:nvSpPr>
              <p:cNvPr id="22" name="文字方塊 31">
                <a:extLst>
                  <a:ext uri="{FF2B5EF4-FFF2-40B4-BE49-F238E27FC236}">
                    <a16:creationId xmlns:a16="http://schemas.microsoft.com/office/drawing/2014/main" id="{84E66C38-765D-4488-A859-787EB127A138}"/>
                  </a:ext>
                </a:extLst>
              </p:cNvPr>
              <p:cNvSpPr txBox="1"/>
              <p:nvPr/>
            </p:nvSpPr>
            <p:spPr>
              <a:xfrm>
                <a:off x="6152666" y="4377918"/>
                <a:ext cx="8855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T Norms Std Cond Normal" panose="02000506030000020003" pitchFamily="2" charset="0"/>
                    <a:ea typeface="微軟正黑體"/>
                  </a:rPr>
                  <a:t>P3</a:t>
                </a:r>
              </a:p>
            </p:txBody>
          </p:sp>
        </p:grp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934F009F-D3F2-68C3-91A7-3B22B121664F}"/>
                </a:ext>
              </a:extLst>
            </p:cNvPr>
            <p:cNvCxnSpPr/>
            <p:nvPr/>
          </p:nvCxnSpPr>
          <p:spPr>
            <a:xfrm>
              <a:off x="6096000" y="4727719"/>
              <a:ext cx="0" cy="39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B3EDB065-9123-2757-265C-F528BA86174B}"/>
                </a:ext>
              </a:extLst>
            </p:cNvPr>
            <p:cNvCxnSpPr/>
            <p:nvPr/>
          </p:nvCxnSpPr>
          <p:spPr>
            <a:xfrm>
              <a:off x="6096000" y="5299219"/>
              <a:ext cx="0" cy="39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字方塊 31">
            <a:extLst>
              <a:ext uri="{FF2B5EF4-FFF2-40B4-BE49-F238E27FC236}">
                <a16:creationId xmlns:a16="http://schemas.microsoft.com/office/drawing/2014/main" id="{62C51724-F2DC-F531-B311-025C915CDF54}"/>
              </a:ext>
            </a:extLst>
          </p:cNvPr>
          <p:cNvSpPr txBox="1"/>
          <p:nvPr/>
        </p:nvSpPr>
        <p:spPr>
          <a:xfrm>
            <a:off x="4583913" y="2812485"/>
            <a:ext cx="30241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3200" i="0" u="none" strike="noStrike" kern="1200" cap="none" spc="0" normalizeH="0" baseline="0" noProof="0">
                <a:ln>
                  <a:noFill/>
                </a:ln>
                <a:solidFill>
                  <a:srgbClr val="78BCFF"/>
                </a:solidFill>
                <a:effectLst/>
                <a:uLnTx/>
                <a:uFillTx/>
                <a:latin typeface="TT Norms Std Cond Normal" panose="02000506030000020003" pitchFamily="2" charset="0"/>
                <a:ea typeface="微軟正黑體"/>
              </a:rPr>
              <a:t>ExpertBook Ultra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TW" sz="1400">
                <a:solidFill>
                  <a:srgbClr val="CACAC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Flaggschiff</a:t>
            </a:r>
          </a:p>
        </p:txBody>
      </p:sp>
    </p:spTree>
    <p:extLst>
      <p:ext uri="{BB962C8B-B14F-4D97-AF65-F5344CB8AC3E}">
        <p14:creationId xmlns:p14="http://schemas.microsoft.com/office/powerpoint/2010/main" val="4209442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457200" y="381000"/>
            <a:ext cx="11277600" cy="914400"/>
          </a:xfrm>
          <a:prstGeom prst="rect">
            <a:avLst/>
          </a:prstGeom>
          <a:noFill/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Warum ExpertBook Ultra?</a:t>
            </a:r>
          </a:p>
        </p:txBody>
      </p:sp>
      <p:sp>
        <p:nvSpPr>
          <p:cNvPr id="3" name="Tagline"/>
          <p:cNvSpPr/>
          <p:nvPr/>
        </p:nvSpPr>
        <p:spPr>
          <a:xfrm>
            <a:off x="1371600" y="1371600"/>
            <a:ext cx="9448800" cy="609600"/>
          </a:xfrm>
          <a:prstGeom prst="rect">
            <a:avLst/>
          </a:prstGeom>
          <a:noFill/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2000" dirty="0">
                <a:solidFill>
                  <a:srgbClr val="E0E0E0"/>
                </a:solidFill>
                <a:latin typeface="Roboto" panose="02000000000000000000" pitchFamily="2" charset="0"/>
              </a:rPr>
              <a:t>Das Flaggschiff-AI-Laptop, auf das Ihre Kunden gewartet haben</a:t>
            </a:r>
          </a:p>
        </p:txBody>
      </p:sp>
      <p:sp>
        <p:nvSpPr>
          <p:cNvPr id="10" name="Card0"/>
          <p:cNvSpPr/>
          <p:nvPr/>
        </p:nvSpPr>
        <p:spPr>
          <a:xfrm>
            <a:off x="457200" y="2222500"/>
            <a:ext cx="3606800" cy="44323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 cap="flat" cmpd="sng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Unübertroffene Leistung</a:t>
            </a:r>
          </a:p>
          <a:p>
            <a:pPr algn="ctr">
              <a:buNone/>
            </a:pPr>
            <a:endParaRPr lang="de-DE" sz="800" dirty="0"/>
          </a:p>
          <a:p>
            <a:pPr algn="ctr"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Neueste Intel® Core™ Ultra Prozessoren mit dedizierter KI-Engine liefern Desktop-Leistung in einem Sub-1-kg-Ultrabook</a:t>
            </a:r>
          </a:p>
        </p:txBody>
      </p:sp>
      <p:sp>
        <p:nvSpPr>
          <p:cNvPr id="20" name="Line0"/>
          <p:cNvSpPr/>
          <p:nvPr/>
        </p:nvSpPr>
        <p:spPr>
          <a:xfrm>
            <a:off x="457200" y="2222500"/>
            <a:ext cx="3606800" cy="45720"/>
          </a:xfrm>
          <a:prstGeom prst="roundRect">
            <a:avLst/>
          </a:prstGeom>
          <a:gradFill>
            <a:gsLst>
              <a:gs pos="0">
                <a:srgbClr val="78BCFF"/>
              </a:gs>
              <a:gs pos="100000">
                <a:srgbClr val="4A90D9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Card1"/>
          <p:cNvSpPr/>
          <p:nvPr/>
        </p:nvSpPr>
        <p:spPr>
          <a:xfrm>
            <a:off x="4292600" y="2222500"/>
            <a:ext cx="3606800" cy="44323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 cap="flat" cmpd="sng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Premium-Design</a:t>
            </a:r>
          </a:p>
          <a:p>
            <a:pPr algn="ctr">
              <a:buNone/>
            </a:pPr>
            <a:endParaRPr lang="de-DE" sz="800" dirty="0"/>
          </a:p>
          <a:p>
            <a:pPr algn="ctr"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Ganzmetall-Konstruktion mit Ceramic-Finish, nur 10,9 mm dünn — ein Gerät, das Kunden gerne vorzeigen</a:t>
            </a:r>
          </a:p>
        </p:txBody>
      </p:sp>
      <p:sp>
        <p:nvSpPr>
          <p:cNvPr id="21" name="Line1"/>
          <p:cNvSpPr/>
          <p:nvPr/>
        </p:nvSpPr>
        <p:spPr>
          <a:xfrm>
            <a:off x="4292600" y="2222500"/>
            <a:ext cx="3606800" cy="45720"/>
          </a:xfrm>
          <a:prstGeom prst="roundRect">
            <a:avLst/>
          </a:prstGeom>
          <a:gradFill>
            <a:gsLst>
              <a:gs pos="0">
                <a:srgbClr val="78BCFF"/>
              </a:gs>
              <a:gs pos="100000">
                <a:srgbClr val="4A90D9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Card2"/>
          <p:cNvSpPr/>
          <p:nvPr/>
        </p:nvSpPr>
        <p:spPr>
          <a:xfrm>
            <a:off x="8128000" y="2222500"/>
            <a:ext cx="3606800" cy="44323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 cap="flat" cmpd="sng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2000" b="1" dirty="0">
                <a:solidFill>
                  <a:srgbClr val="FFFFFF"/>
                </a:solidFill>
                <a:latin typeface="TT Norms Pro" panose="02000503030000020003" pitchFamily="2" charset="0"/>
              </a:rPr>
              <a:t>Enterprise-tauglich</a:t>
            </a:r>
          </a:p>
          <a:p>
            <a:pPr algn="ctr">
              <a:buNone/>
            </a:pPr>
            <a:endParaRPr lang="de-DE" sz="800" dirty="0"/>
          </a:p>
          <a:p>
            <a:pPr algn="ctr"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Militärische Robustheit, fortschrittliche Sicherheit mit ExpertGuardian und nahtloses IT-Management</a:t>
            </a:r>
          </a:p>
        </p:txBody>
      </p:sp>
      <p:sp>
        <p:nvSpPr>
          <p:cNvPr id="22" name="Line2"/>
          <p:cNvSpPr/>
          <p:nvPr/>
        </p:nvSpPr>
        <p:spPr>
          <a:xfrm>
            <a:off x="8128000" y="2222500"/>
            <a:ext cx="3606800" cy="45720"/>
          </a:xfrm>
          <a:prstGeom prst="roundRect">
            <a:avLst/>
          </a:prstGeom>
          <a:gradFill>
            <a:gsLst>
              <a:gs pos="0">
                <a:srgbClr val="78BCFF"/>
              </a:gs>
              <a:gs pos="100000">
                <a:srgbClr val="4A90D9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群組 22">
            <a:extLst>
              <a:ext uri="{FF2B5EF4-FFF2-40B4-BE49-F238E27FC236}">
                <a16:creationId xmlns:a16="http://schemas.microsoft.com/office/drawing/2014/main" id="{69AB29A0-4A59-E6F7-5A17-7ABC3A0B842B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7" name="圖形 23">
              <a:extLst>
                <a:ext uri="{FF2B5EF4-FFF2-40B4-BE49-F238E27FC236}">
                  <a16:creationId xmlns:a16="http://schemas.microsoft.com/office/drawing/2014/main" id="{4BA321EE-5071-A6D3-C2DF-39B20A18A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8" name="圖形 24">
              <a:extLst>
                <a:ext uri="{FF2B5EF4-FFF2-40B4-BE49-F238E27FC236}">
                  <a16:creationId xmlns:a16="http://schemas.microsoft.com/office/drawing/2014/main" id="{BF2AB5D0-B177-18F6-7884-3A57054FE8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83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61BDC-0316-BB28-674D-665742107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7883037-4F27-CD44-CE65-1EC877298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20581" r="17811" b="26151"/>
          <a:stretch>
            <a:fillRect/>
          </a:stretch>
        </p:blipFill>
        <p:spPr>
          <a:xfrm>
            <a:off x="3570432" y="1881264"/>
            <a:ext cx="5054076" cy="2976660"/>
          </a:xfrm>
          <a:prstGeom prst="roundRect">
            <a:avLst>
              <a:gd name="adj" fmla="val 3737"/>
            </a:avLst>
          </a:prstGeom>
        </p:spPr>
      </p:pic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EE075A02-BEFA-2C38-5728-B812752A72E9}"/>
              </a:ext>
            </a:extLst>
          </p:cNvPr>
          <p:cNvSpPr/>
          <p:nvPr/>
        </p:nvSpPr>
        <p:spPr>
          <a:xfrm>
            <a:off x="3570436" y="3664482"/>
            <a:ext cx="5054400" cy="1193442"/>
          </a:xfrm>
          <a:prstGeom prst="round2SameRect">
            <a:avLst>
              <a:gd name="adj1" fmla="val 0"/>
              <a:gd name="adj2" fmla="val 9246"/>
            </a:avLst>
          </a:prstGeom>
          <a:gradFill>
            <a:gsLst>
              <a:gs pos="0">
                <a:srgbClr val="81A0BF">
                  <a:alpha val="0"/>
                </a:srgbClr>
              </a:gs>
              <a:gs pos="100000">
                <a:srgbClr val="81A0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94B48AC-923F-5761-B782-CFBE6D9798EF}"/>
              </a:ext>
            </a:extLst>
          </p:cNvPr>
          <p:cNvSpPr/>
          <p:nvPr/>
        </p:nvSpPr>
        <p:spPr>
          <a:xfrm>
            <a:off x="10489360" y="1881264"/>
            <a:ext cx="1583578" cy="1720990"/>
          </a:xfrm>
          <a:prstGeom prst="roundRect">
            <a:avLst>
              <a:gd name="adj" fmla="val 7381"/>
            </a:avLst>
          </a:prstGeom>
          <a:gradFill flip="none" rotWithShape="1">
            <a:gsLst>
              <a:gs pos="15000">
                <a:srgbClr val="799DC1"/>
              </a:gs>
              <a:gs pos="100000">
                <a:srgbClr val="D3E6EC"/>
              </a:gs>
            </a:gsLst>
            <a:lin ang="162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67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T Norms Pro Medium"/>
              <a:ea typeface="新細明體"/>
              <a:cs typeface="Arial"/>
              <a:sym typeface="Arial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25C4087B-758D-6004-AA85-8B6B8A55A7CD}"/>
              </a:ext>
            </a:extLst>
          </p:cNvPr>
          <p:cNvSpPr/>
          <p:nvPr/>
        </p:nvSpPr>
        <p:spPr>
          <a:xfrm>
            <a:off x="7081270" y="115887"/>
            <a:ext cx="1539952" cy="1690156"/>
          </a:xfrm>
          <a:prstGeom prst="roundRect">
            <a:avLst>
              <a:gd name="adj" fmla="val 6948"/>
            </a:avLst>
          </a:prstGeom>
          <a:gradFill flip="none" rotWithShape="1">
            <a:gsLst>
              <a:gs pos="15000">
                <a:srgbClr val="799DC1"/>
              </a:gs>
              <a:gs pos="100000">
                <a:srgbClr val="D3E6EC"/>
              </a:gs>
            </a:gsLst>
            <a:lin ang="54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67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T Norms Pro Medium"/>
              <a:ea typeface="新細明體"/>
              <a:cs typeface="Arial"/>
              <a:sym typeface="Arial"/>
            </a:endParaRPr>
          </a:p>
        </p:txBody>
      </p:sp>
      <p:pic>
        <p:nvPicPr>
          <p:cNvPr id="88" name="圖片 87" descr="一張含有 黑色, 黑暗 的圖片&#10;&#10;自動產生的描述">
            <a:extLst>
              <a:ext uri="{FF2B5EF4-FFF2-40B4-BE49-F238E27FC236}">
                <a16:creationId xmlns:a16="http://schemas.microsoft.com/office/drawing/2014/main" id="{E94BB5AE-06CD-E842-0392-4B2EC318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821" y="2091419"/>
            <a:ext cx="644812" cy="644810"/>
          </a:xfrm>
          <a:prstGeom prst="rect">
            <a:avLst/>
          </a:prstGeom>
        </p:spPr>
      </p:pic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CD6CCFBC-AE2C-6861-E750-B174E93F64DA}"/>
              </a:ext>
            </a:extLst>
          </p:cNvPr>
          <p:cNvSpPr/>
          <p:nvPr/>
        </p:nvSpPr>
        <p:spPr>
          <a:xfrm>
            <a:off x="3797923" y="115886"/>
            <a:ext cx="1490549" cy="1692000"/>
          </a:xfrm>
          <a:prstGeom prst="roundRect">
            <a:avLst>
              <a:gd name="adj" fmla="val 7179"/>
            </a:avLst>
          </a:prstGeom>
          <a:gradFill flip="none" rotWithShape="1">
            <a:gsLst>
              <a:gs pos="15000">
                <a:srgbClr val="799DC1"/>
              </a:gs>
              <a:gs pos="100000">
                <a:srgbClr val="D3E6EC"/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67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T Norms Pro Medium"/>
              <a:ea typeface="新細明體"/>
              <a:cs typeface="Arial"/>
              <a:sym typeface="Arial"/>
            </a:endParaRPr>
          </a:p>
        </p:txBody>
      </p:sp>
      <p:sp>
        <p:nvSpPr>
          <p:cNvPr id="92" name="矩形: 圓角 12">
            <a:extLst>
              <a:ext uri="{FF2B5EF4-FFF2-40B4-BE49-F238E27FC236}">
                <a16:creationId xmlns:a16="http://schemas.microsoft.com/office/drawing/2014/main" id="{06AB6B92-5AF7-8535-F1DC-842DFF79337E}"/>
              </a:ext>
            </a:extLst>
          </p:cNvPr>
          <p:cNvSpPr/>
          <p:nvPr/>
        </p:nvSpPr>
        <p:spPr>
          <a:xfrm>
            <a:off x="6096000" y="4933145"/>
            <a:ext cx="2067935" cy="1630800"/>
          </a:xfrm>
          <a:prstGeom prst="roundRect">
            <a:avLst>
              <a:gd name="adj" fmla="val 6544"/>
            </a:avLst>
          </a:prstGeom>
          <a:solidFill>
            <a:srgbClr val="415B7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67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T Norms Pro Medium"/>
              <a:ea typeface="新細明體"/>
              <a:cs typeface="Arial"/>
            </a:endParaRPr>
          </a:p>
        </p:txBody>
      </p:sp>
      <p:sp>
        <p:nvSpPr>
          <p:cNvPr id="93" name="TextBox 9">
            <a:extLst>
              <a:ext uri="{FF2B5EF4-FFF2-40B4-BE49-F238E27FC236}">
                <a16:creationId xmlns:a16="http://schemas.microsoft.com/office/drawing/2014/main" id="{E89E71D2-29AA-04E1-723B-34264DE577F4}"/>
              </a:ext>
            </a:extLst>
          </p:cNvPr>
          <p:cNvSpPr txBox="1"/>
          <p:nvPr/>
        </p:nvSpPr>
        <p:spPr>
          <a:xfrm>
            <a:off x="6096000" y="5233020"/>
            <a:ext cx="206793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5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105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Bis zu</a:t>
            </a:r>
          </a:p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4000" b="1" i="0" u="none" strike="noStrike" kern="0" cap="none" spc="0" normalizeH="0" baseline="0" noProof="0">
                <a:ln>
                  <a:noFill/>
                </a:ln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rPr>
              <a:t>5 Jahre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rPr>
              <a:t> </a:t>
            </a:r>
          </a:p>
          <a:p>
            <a:pPr marL="0" marR="0" lvl="0" indent="0" algn="ctr" defTabSz="15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105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Geschäftsgarantie</a:t>
            </a:r>
            <a:endParaRPr kumimoji="0" lang="en-SE" sz="105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30FA3C0C-ECB2-68A0-39D5-5E70F49EA3A5}"/>
              </a:ext>
            </a:extLst>
          </p:cNvPr>
          <p:cNvSpPr/>
          <p:nvPr/>
        </p:nvSpPr>
        <p:spPr>
          <a:xfrm>
            <a:off x="8685747" y="115886"/>
            <a:ext cx="1578510" cy="1692000"/>
          </a:xfrm>
          <a:prstGeom prst="roundRect">
            <a:avLst>
              <a:gd name="adj" fmla="val 6720"/>
            </a:avLst>
          </a:prstGeom>
          <a:solidFill>
            <a:srgbClr val="415B7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96000" tIns="0" rIns="0" bIns="0" rtlCol="0" anchor="ctr"/>
          <a:lstStyle/>
          <a:p>
            <a:pPr marL="0" marR="0" lvl="0" indent="0" algn="ctr" defTabSz="228589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100" b="1" i="0" u="none" strike="noStrike" kern="0" cap="none" spc="0" normalizeH="0" baseline="0" noProof="0">
              <a:ln>
                <a:noFill/>
              </a:ln>
              <a:gradFill>
                <a:gsLst>
                  <a:gs pos="1000">
                    <a:srgbClr val="00E0B9"/>
                  </a:gs>
                  <a:gs pos="100000">
                    <a:srgbClr val="00B0F0"/>
                  </a:gs>
                </a:gsLst>
                <a:lin ang="2700000" scaled="1"/>
              </a:gradFill>
              <a:effectLst/>
              <a:uLnTx/>
              <a:uFillTx/>
              <a:latin typeface="TT Norms Pro" panose="02000503030000020003" pitchFamily="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98" name="TextBox 29">
            <a:extLst>
              <a:ext uri="{FF2B5EF4-FFF2-40B4-BE49-F238E27FC236}">
                <a16:creationId xmlns:a16="http://schemas.microsoft.com/office/drawing/2014/main" id="{35EE4A06-BC25-5A1B-CDF1-F44B05A74978}"/>
              </a:ext>
            </a:extLst>
          </p:cNvPr>
          <p:cNvSpPr txBox="1"/>
          <p:nvPr/>
        </p:nvSpPr>
        <p:spPr>
          <a:xfrm>
            <a:off x="10489359" y="2836964"/>
            <a:ext cx="1583577" cy="68480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1524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rPr>
              <a:t>Nachhaltig für</a:t>
            </a:r>
          </a:p>
          <a:p>
            <a:pPr marL="0" marR="0" lvl="0" indent="0" algn="ctr" defTabSz="15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rPr>
              <a:t>den Arbeitsplatz</a:t>
            </a:r>
          </a:p>
          <a:p>
            <a:pPr marL="0" marR="0" lvl="0" indent="0" algn="ctr" defTabSz="15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EPEAT Climate+ Gold</a:t>
            </a:r>
          </a:p>
        </p:txBody>
      </p:sp>
      <p:sp>
        <p:nvSpPr>
          <p:cNvPr id="99" name="矩形: 圓角 7">
            <a:extLst>
              <a:ext uri="{FF2B5EF4-FFF2-40B4-BE49-F238E27FC236}">
                <a16:creationId xmlns:a16="http://schemas.microsoft.com/office/drawing/2014/main" id="{B46E13A2-C70E-A888-8A4A-D0673CCF65EC}"/>
              </a:ext>
            </a:extLst>
          </p:cNvPr>
          <p:cNvSpPr/>
          <p:nvPr/>
        </p:nvSpPr>
        <p:spPr>
          <a:xfrm>
            <a:off x="5360472" y="115887"/>
            <a:ext cx="1644460" cy="1692000"/>
          </a:xfrm>
          <a:prstGeom prst="roundRect">
            <a:avLst>
              <a:gd name="adj" fmla="val 6721"/>
            </a:avLst>
          </a:prstGeom>
          <a:solidFill>
            <a:srgbClr val="415B7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396000" tIns="0" rIns="0" bIns="0" rtlCol="0" anchor="ctr"/>
          <a:lstStyle/>
          <a:p>
            <a:pPr marL="0" marR="0" lvl="0" indent="0" algn="ctr" defTabSz="228589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100" b="1" i="0" u="none" strike="noStrike" kern="0" cap="none" spc="0" normalizeH="0" baseline="0" noProof="0">
              <a:ln>
                <a:noFill/>
              </a:ln>
              <a:gradFill>
                <a:gsLst>
                  <a:gs pos="1000">
                    <a:srgbClr val="00E0B9"/>
                  </a:gs>
                  <a:gs pos="100000">
                    <a:srgbClr val="00B0F0"/>
                  </a:gs>
                </a:gsLst>
                <a:lin ang="2700000" scaled="1"/>
              </a:gradFill>
              <a:effectLst/>
              <a:uLnTx/>
              <a:uFillTx/>
              <a:latin typeface="TT Norms Pro" panose="02000503030000020003" pitchFamily="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100" name="TextBox 34">
            <a:extLst>
              <a:ext uri="{FF2B5EF4-FFF2-40B4-BE49-F238E27FC236}">
                <a16:creationId xmlns:a16="http://schemas.microsoft.com/office/drawing/2014/main" id="{FC81EF21-430C-49E8-58EA-F9FBA8049D88}"/>
              </a:ext>
            </a:extLst>
          </p:cNvPr>
          <p:cNvSpPr txBox="1"/>
          <p:nvPr/>
        </p:nvSpPr>
        <p:spPr>
          <a:xfrm>
            <a:off x="5360472" y="1101880"/>
            <a:ext cx="1644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rPr>
              <a:t>Haptisches</a:t>
            </a:r>
          </a:p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rPr>
              <a:t>Touchpad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C021D1FF-4C6B-6723-55CD-2B10DEC0AFEC}"/>
              </a:ext>
            </a:extLst>
          </p:cNvPr>
          <p:cNvSpPr/>
          <p:nvPr/>
        </p:nvSpPr>
        <p:spPr>
          <a:xfrm>
            <a:off x="7081270" y="1101880"/>
            <a:ext cx="1539953" cy="338554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kern="0" spc="-50">
                <a:solidFill>
                  <a:prstClr val="black"/>
                </a:solidFill>
                <a:latin typeface="TT Norms Pro"/>
                <a:ea typeface="微軟正黑體"/>
                <a:cs typeface="Arial"/>
                <a:sym typeface="Arial"/>
              </a:rPr>
              <a:t>6D</a:t>
            </a:r>
            <a:r>
              <a:rPr kumimoji="0" lang="de-DE" altLang="zh-TW" sz="1600" b="1" i="0" u="none" strike="noStrike" kern="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/>
                <a:ea typeface="微軟正黑體"/>
                <a:cs typeface="Arial"/>
                <a:sym typeface="Arial"/>
              </a:rPr>
              <a:t>Spatial-Lautsprecher</a:t>
            </a:r>
          </a:p>
        </p:txBody>
      </p:sp>
      <p:pic>
        <p:nvPicPr>
          <p:cNvPr id="109" name="圖片 108" descr="一張含有 黑色, 黑暗 的圖片&#10;&#10;自動產生的描述">
            <a:extLst>
              <a:ext uri="{FF2B5EF4-FFF2-40B4-BE49-F238E27FC236}">
                <a16:creationId xmlns:a16="http://schemas.microsoft.com/office/drawing/2014/main" id="{55C415D6-1576-ACFF-527E-8CFC5FB73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4081" y="345158"/>
            <a:ext cx="774330" cy="684366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BBC497DA-6BED-15B3-553E-523CCC19DF31}"/>
              </a:ext>
            </a:extLst>
          </p:cNvPr>
          <p:cNvGrpSpPr/>
          <p:nvPr/>
        </p:nvGrpSpPr>
        <p:grpSpPr>
          <a:xfrm>
            <a:off x="10337683" y="115889"/>
            <a:ext cx="1753090" cy="1692000"/>
            <a:chOff x="10337683" y="115889"/>
            <a:chExt cx="1753090" cy="1692000"/>
          </a:xfrm>
        </p:grpSpPr>
        <p:sp>
          <p:nvSpPr>
            <p:cNvPr id="73" name="矩形: 圓角 16">
              <a:extLst>
                <a:ext uri="{FF2B5EF4-FFF2-40B4-BE49-F238E27FC236}">
                  <a16:creationId xmlns:a16="http://schemas.microsoft.com/office/drawing/2014/main" id="{A737792D-1DB8-B001-CB0C-8F9B44FDE872}"/>
                </a:ext>
              </a:extLst>
            </p:cNvPr>
            <p:cNvSpPr/>
            <p:nvPr/>
          </p:nvSpPr>
          <p:spPr>
            <a:xfrm>
              <a:off x="10337683" y="115889"/>
              <a:ext cx="1736903" cy="1692000"/>
            </a:xfrm>
            <a:prstGeom prst="roundRect">
              <a:avLst>
                <a:gd name="adj" fmla="val 6941"/>
              </a:avLst>
            </a:prstGeom>
            <a:gradFill flip="none" rotWithShape="1">
              <a:gsLst>
                <a:gs pos="15000">
                  <a:srgbClr val="799DC1"/>
                </a:gs>
                <a:gs pos="100000">
                  <a:srgbClr val="D3E6EC"/>
                </a:gs>
              </a:gsLst>
              <a:lin ang="54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6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T Norms Pro Medium"/>
                <a:ea typeface="新細明體"/>
                <a:cs typeface="Arial"/>
                <a:sym typeface="Arial"/>
              </a:endParaRPr>
            </a:p>
          </p:txBody>
        </p:sp>
        <p:sp>
          <p:nvSpPr>
            <p:cNvPr id="110" name="文字方塊 28">
              <a:extLst>
                <a:ext uri="{FF2B5EF4-FFF2-40B4-BE49-F238E27FC236}">
                  <a16:creationId xmlns:a16="http://schemas.microsoft.com/office/drawing/2014/main" id="{A62D3517-5AC8-FC00-7D16-0687980BCB8B}"/>
                </a:ext>
              </a:extLst>
            </p:cNvPr>
            <p:cNvSpPr txBox="1"/>
            <p:nvPr/>
          </p:nvSpPr>
          <p:spPr>
            <a:xfrm>
              <a:off x="10341079" y="518207"/>
              <a:ext cx="1749694" cy="5332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0.9</a:t>
              </a:r>
              <a:r>
                <a:rPr kumimoji="0" lang="en-US" altLang="zh-TW" sz="2800" b="1" i="0" u="none" strike="noStrike" kern="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9</a:t>
              </a: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kg</a:t>
              </a:r>
            </a:p>
            <a:p>
              <a:pPr marL="0" marR="0" lvl="0" indent="0" algn="ctr" defTabSz="1524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Ultraleicht</a:t>
              </a:r>
              <a:endParaRPr kumimoji="0" lang="zh-TW" altLang="en-US" sz="105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新細明體" panose="02020500000000000000" pitchFamily="18" charset="-120"/>
                <a:cs typeface="Arial"/>
                <a:sym typeface="Arial"/>
              </a:endParaRPr>
            </a:p>
          </p:txBody>
        </p:sp>
        <p:sp>
          <p:nvSpPr>
            <p:cNvPr id="111" name="文字方塊 28">
              <a:extLst>
                <a:ext uri="{FF2B5EF4-FFF2-40B4-BE49-F238E27FC236}">
                  <a16:creationId xmlns:a16="http://schemas.microsoft.com/office/drawing/2014/main" id="{1824F5C9-F358-4973-EA2E-EBF1F19EBFF3}"/>
                </a:ext>
              </a:extLst>
            </p:cNvPr>
            <p:cNvSpPr txBox="1"/>
            <p:nvPr/>
          </p:nvSpPr>
          <p:spPr>
            <a:xfrm>
              <a:off x="10546672" y="1134712"/>
              <a:ext cx="1338508" cy="5332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0" cap="none" spc="-5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10.</a:t>
              </a:r>
              <a:r>
                <a:rPr kumimoji="0" lang="en-US" altLang="zh-TW" sz="2800" b="1" i="0" u="none" strike="noStrike" kern="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9</a:t>
              </a:r>
              <a:r>
                <a:rPr kumimoji="0" lang="en-US" altLang="zh-TW" sz="2800" b="1" i="0" u="none" strike="noStrike" kern="0" cap="none" spc="-5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mm</a:t>
              </a:r>
            </a:p>
            <a:p>
              <a:pPr marL="0" marR="0" lvl="0" indent="0" algn="ctr" defTabSz="1524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Ultradünn</a:t>
              </a:r>
              <a:endParaRPr kumimoji="0" lang="en-US" altLang="zh-TW" sz="105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077C6308-D0F3-9662-8F73-5B0016535FC7}"/>
              </a:ext>
            </a:extLst>
          </p:cNvPr>
          <p:cNvGrpSpPr/>
          <p:nvPr/>
        </p:nvGrpSpPr>
        <p:grpSpPr>
          <a:xfrm>
            <a:off x="8692209" y="3674596"/>
            <a:ext cx="3395451" cy="1187657"/>
            <a:chOff x="8692209" y="3674596"/>
            <a:chExt cx="3395451" cy="1187657"/>
          </a:xfrm>
        </p:grpSpPr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0578D5DE-C877-3A09-778B-772D55CDD325}"/>
                </a:ext>
              </a:extLst>
            </p:cNvPr>
            <p:cNvSpPr/>
            <p:nvPr/>
          </p:nvSpPr>
          <p:spPr>
            <a:xfrm>
              <a:off x="8692226" y="3674596"/>
              <a:ext cx="3384000" cy="1187657"/>
            </a:xfrm>
            <a:prstGeom prst="roundRect">
              <a:avLst>
                <a:gd name="adj" fmla="val 8105"/>
              </a:avLst>
            </a:prstGeom>
            <a:gradFill flip="none" rotWithShape="1">
              <a:gsLst>
                <a:gs pos="15000">
                  <a:srgbClr val="799DC1"/>
                </a:gs>
                <a:gs pos="100000">
                  <a:srgbClr val="D3E6EC"/>
                </a:gs>
              </a:gsLst>
              <a:lin ang="27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T Norms Pro Medium"/>
                <a:ea typeface="新細明體"/>
                <a:cs typeface="Arial"/>
                <a:sym typeface="Arial"/>
              </a:endParaRPr>
            </a:p>
          </p:txBody>
        </p:sp>
        <p:sp>
          <p:nvSpPr>
            <p:cNvPr id="86" name="文字方塊 10">
              <a:extLst>
                <a:ext uri="{FF2B5EF4-FFF2-40B4-BE49-F238E27FC236}">
                  <a16:creationId xmlns:a16="http://schemas.microsoft.com/office/drawing/2014/main" id="{27BE4594-2C6E-22FA-7FA3-2A4B899CF385}"/>
                </a:ext>
              </a:extLst>
            </p:cNvPr>
            <p:cNvSpPr txBox="1"/>
            <p:nvPr/>
          </p:nvSpPr>
          <p:spPr>
            <a:xfrm>
              <a:off x="8692209" y="4292664"/>
              <a:ext cx="3395451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2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Hocheffizientes Akkupaket</a:t>
              </a:r>
            </a:p>
            <a:p>
              <a:pPr marL="0" marR="0" lvl="0" indent="0" algn="ctr" defTabSz="152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50 % in 30 Min. Ladezeit</a:t>
              </a:r>
              <a:endParaRPr kumimoji="0" lang="pt-BR" altLang="zh-TW" sz="105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12" name="圖片 8">
              <a:extLst>
                <a:ext uri="{FF2B5EF4-FFF2-40B4-BE49-F238E27FC236}">
                  <a16:creationId xmlns:a16="http://schemas.microsoft.com/office/drawing/2014/main" id="{88F961AA-7D8B-D9F2-EE18-005ED1FB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6141" y="3819000"/>
              <a:ext cx="781972" cy="394903"/>
            </a:xfrm>
            <a:prstGeom prst="rect">
              <a:avLst/>
            </a:prstGeom>
          </p:spPr>
        </p:pic>
        <p:sp>
          <p:nvSpPr>
            <p:cNvPr id="113" name="TextBox 22">
              <a:extLst>
                <a:ext uri="{FF2B5EF4-FFF2-40B4-BE49-F238E27FC236}">
                  <a16:creationId xmlns:a16="http://schemas.microsoft.com/office/drawing/2014/main" id="{F942086D-B289-3485-AA8C-60EA7FAEAC34}"/>
                </a:ext>
              </a:extLst>
            </p:cNvPr>
            <p:cNvSpPr txBox="1"/>
            <p:nvPr/>
          </p:nvSpPr>
          <p:spPr>
            <a:xfrm>
              <a:off x="9120615" y="3712946"/>
              <a:ext cx="166552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2</a:t>
              </a:r>
              <a:r>
                <a:rPr kumimoji="0" lang="en-US" altLang="zh-TW" sz="4000" b="1" i="0" u="none" strike="noStrike" kern="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6</a:t>
              </a: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hrs</a:t>
              </a:r>
              <a:endParaRPr kumimoji="0" lang="en-SE" sz="4000" b="1" i="0" u="none" strike="noStrike" kern="0" cap="none" spc="0" normalizeH="0" baseline="6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endParaRPr>
            </a:p>
          </p:txBody>
        </p:sp>
      </p:grpSp>
      <p:pic>
        <p:nvPicPr>
          <p:cNvPr id="114" name="Picture 4">
            <a:extLst>
              <a:ext uri="{FF2B5EF4-FFF2-40B4-BE49-F238E27FC236}">
                <a16:creationId xmlns:a16="http://schemas.microsoft.com/office/drawing/2014/main" id="{2710A653-E91F-A00D-6B61-99601AC69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2" t="27244" r="7782" b="26123"/>
          <a:stretch>
            <a:fillRect/>
          </a:stretch>
        </p:blipFill>
        <p:spPr bwMode="auto">
          <a:xfrm>
            <a:off x="3895146" y="579669"/>
            <a:ext cx="1326534" cy="73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58F2D7DD-4AE1-F744-7BA1-3B5773B171ED}"/>
              </a:ext>
            </a:extLst>
          </p:cNvPr>
          <p:cNvGrpSpPr/>
          <p:nvPr/>
        </p:nvGrpSpPr>
        <p:grpSpPr>
          <a:xfrm>
            <a:off x="97870" y="5702300"/>
            <a:ext cx="3499490" cy="858510"/>
            <a:chOff x="97870" y="5702300"/>
            <a:chExt cx="3499490" cy="858510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AF9610E1-3C2D-096B-DA54-CBD634CA3987}"/>
                </a:ext>
              </a:extLst>
            </p:cNvPr>
            <p:cNvSpPr/>
            <p:nvPr/>
          </p:nvSpPr>
          <p:spPr>
            <a:xfrm>
              <a:off x="119063" y="5702300"/>
              <a:ext cx="3384000" cy="858510"/>
            </a:xfrm>
            <a:prstGeom prst="roundRect">
              <a:avLst>
                <a:gd name="adj" fmla="val 12048"/>
              </a:avLst>
            </a:prstGeom>
            <a:gradFill flip="none" rotWithShape="1">
              <a:gsLst>
                <a:gs pos="15000">
                  <a:srgbClr val="799DC1"/>
                </a:gs>
                <a:gs pos="100000">
                  <a:srgbClr val="D3E6EC"/>
                </a:gs>
              </a:gsLst>
              <a:lin ang="81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6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T Norms Pro Medium"/>
                <a:ea typeface="新細明體"/>
                <a:cs typeface="Arial"/>
              </a:endParaRPr>
            </a:p>
          </p:txBody>
        </p:sp>
        <p:sp>
          <p:nvSpPr>
            <p:cNvPr id="125" name="TextBox 31">
              <a:extLst>
                <a:ext uri="{FF2B5EF4-FFF2-40B4-BE49-F238E27FC236}">
                  <a16:creationId xmlns:a16="http://schemas.microsoft.com/office/drawing/2014/main" id="{9CD4740D-2C3F-2D22-F45C-D3522E1EA731}"/>
                </a:ext>
              </a:extLst>
            </p:cNvPr>
            <p:cNvSpPr txBox="1"/>
            <p:nvPr/>
          </p:nvSpPr>
          <p:spPr>
            <a:xfrm>
              <a:off x="1185422" y="5796045"/>
              <a:ext cx="24119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de-DE" altLang="zh-TW" b="1" kern="0" spc="-50">
                  <a:solidFill>
                    <a:prstClr val="black"/>
                  </a:solidFill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Kratz-, Flecken- und Abriebfest</a:t>
              </a:r>
              <a:endParaRPr kumimoji="0" lang="en-SE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endParaRPr>
            </a:p>
          </p:txBody>
        </p:sp>
        <p:sp>
          <p:nvSpPr>
            <p:cNvPr id="126" name="TextBox 35">
              <a:extLst>
                <a:ext uri="{FF2B5EF4-FFF2-40B4-BE49-F238E27FC236}">
                  <a16:creationId xmlns:a16="http://schemas.microsoft.com/office/drawing/2014/main" id="{D55BA35F-B5C6-AB91-732A-E6BA7540B0DC}"/>
                </a:ext>
              </a:extLst>
            </p:cNvPr>
            <p:cNvSpPr txBox="1"/>
            <p:nvPr/>
          </p:nvSpPr>
          <p:spPr>
            <a:xfrm>
              <a:off x="97870" y="5889747"/>
              <a:ext cx="1286806" cy="56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9H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05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Haltbarkeit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9CFCDF0-C513-179B-663C-2B619928D1EA}"/>
              </a:ext>
            </a:extLst>
          </p:cNvPr>
          <p:cNvGrpSpPr/>
          <p:nvPr/>
        </p:nvGrpSpPr>
        <p:grpSpPr>
          <a:xfrm>
            <a:off x="3705175" y="4027542"/>
            <a:ext cx="4940542" cy="726569"/>
            <a:chOff x="3386030" y="2268955"/>
            <a:chExt cx="3065891" cy="726569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A5199F06-F714-7EB7-6C02-0864B17E8DD7}"/>
                </a:ext>
              </a:extLst>
            </p:cNvPr>
            <p:cNvSpPr txBox="1"/>
            <p:nvPr/>
          </p:nvSpPr>
          <p:spPr>
            <a:xfrm>
              <a:off x="3393375" y="2268955"/>
              <a:ext cx="30585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TW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Std Cond Normal" panose="02000506030000020003" pitchFamily="2" charset="0"/>
                  <a:ea typeface="新細明體"/>
                  <a:cs typeface="+mn-cs"/>
                </a:rPr>
                <a:t>ASUS ExpertBook Ultra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DFBD2C2F-D2B6-2D4B-CCDC-468339B148F8}"/>
                </a:ext>
              </a:extLst>
            </p:cNvPr>
            <p:cNvSpPr txBox="1"/>
            <p:nvPr/>
          </p:nvSpPr>
          <p:spPr>
            <a:xfrm>
              <a:off x="3386030" y="2626192"/>
              <a:ext cx="30422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TW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 Medium" panose="02000803030000020003" pitchFamily="2" charset="0"/>
                  <a:ea typeface="新細明體"/>
                  <a:cs typeface="+mn-cs"/>
                </a:rPr>
                <a:t>Brillanz in Bewegung</a:t>
              </a:r>
            </a:p>
          </p:txBody>
        </p: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4DA991D4-F9AC-CF47-C1E9-8482D37E5BE1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0089" y="356469"/>
            <a:ext cx="744464" cy="661744"/>
          </a:xfrm>
          <a:prstGeom prst="rect">
            <a:avLst/>
          </a:prstGeom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DBC08607-5ACD-64F2-3BD8-21BB7D670C29}"/>
              </a:ext>
            </a:extLst>
          </p:cNvPr>
          <p:cNvGrpSpPr/>
          <p:nvPr/>
        </p:nvGrpSpPr>
        <p:grpSpPr>
          <a:xfrm>
            <a:off x="119063" y="3446855"/>
            <a:ext cx="3384000" cy="2179942"/>
            <a:chOff x="119063" y="3446855"/>
            <a:chExt cx="3384000" cy="2179942"/>
          </a:xfrm>
        </p:grpSpPr>
        <p:sp>
          <p:nvSpPr>
            <p:cNvPr id="81" name="圓角矩形 84">
              <a:extLst>
                <a:ext uri="{FF2B5EF4-FFF2-40B4-BE49-F238E27FC236}">
                  <a16:creationId xmlns:a16="http://schemas.microsoft.com/office/drawing/2014/main" id="{B78C6C5F-C6BB-7E1A-C8B2-924BAAFAF9F7}"/>
                </a:ext>
              </a:extLst>
            </p:cNvPr>
            <p:cNvSpPr/>
            <p:nvPr/>
          </p:nvSpPr>
          <p:spPr>
            <a:xfrm>
              <a:off x="119063" y="3446855"/>
              <a:ext cx="3384000" cy="2179942"/>
            </a:xfrm>
            <a:prstGeom prst="roundRect">
              <a:avLst>
                <a:gd name="adj" fmla="val 5135"/>
              </a:avLst>
            </a:prstGeom>
            <a:gradFill>
              <a:gsLst>
                <a:gs pos="0">
                  <a:srgbClr val="2A415E"/>
                </a:gs>
                <a:gs pos="100000">
                  <a:srgbClr val="415B7B"/>
                </a:gs>
              </a:gsLst>
              <a:path path="circle">
                <a:fillToRect r="100000" b="100000"/>
              </a:path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396000" tIns="0" rIns="0" bIns="0" rtlCol="0" anchor="ctr"/>
            <a:lstStyle/>
            <a:p>
              <a:pPr marL="0" marR="0" lvl="0" indent="0" algn="ctr" defTabSz="228589" rtl="0" eaLnBrk="1" fontAlgn="auto" latinLnBrk="0" hangingPunct="1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000">
                        <a:srgbClr val="00E0B9"/>
                      </a:gs>
                      <a:gs pos="10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新細明體" panose="02020500000000000000" pitchFamily="18" charset="-120"/>
                  <a:cs typeface="Arial"/>
                </a:rPr>
                <a:t>                          </a:t>
              </a:r>
              <a:endParaRPr kumimoji="0" lang="en-US" altLang="zh-TW" sz="11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">
                      <a:srgbClr val="00E0B9"/>
                    </a:gs>
                    <a:gs pos="10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新細明體" panose="02020500000000000000" pitchFamily="18" charset="-120"/>
                <a:cs typeface="Arial"/>
              </a:endParaRPr>
            </a:p>
          </p:txBody>
        </p:sp>
        <p:sp>
          <p:nvSpPr>
            <p:cNvPr id="95" name="文字方塊 10">
              <a:extLst>
                <a:ext uri="{FF2B5EF4-FFF2-40B4-BE49-F238E27FC236}">
                  <a16:creationId xmlns:a16="http://schemas.microsoft.com/office/drawing/2014/main" id="{B961A3DD-9E9A-BE29-33FD-0662D2F9DA55}"/>
                </a:ext>
              </a:extLst>
            </p:cNvPr>
            <p:cNvSpPr txBox="1"/>
            <p:nvPr/>
          </p:nvSpPr>
          <p:spPr>
            <a:xfrm>
              <a:off x="308872" y="5163635"/>
              <a:ext cx="1162782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52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Biometrische</a:t>
              </a:r>
              <a:br>
                <a:rPr kumimoji="0" lang="en-US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</a:b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Anmeldung</a:t>
              </a:r>
            </a:p>
          </p:txBody>
        </p:sp>
        <p:pic>
          <p:nvPicPr>
            <p:cNvPr id="104" name="圖片 103">
              <a:extLst>
                <a:ext uri="{FF2B5EF4-FFF2-40B4-BE49-F238E27FC236}">
                  <a16:creationId xmlns:a16="http://schemas.microsoft.com/office/drawing/2014/main" id="{BCEA0B4F-E290-E86C-2472-E030CFAA8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</a:blip>
            <a:stretch>
              <a:fillRect/>
            </a:stretch>
          </p:blipFill>
          <p:spPr>
            <a:xfrm>
              <a:off x="655854" y="4607054"/>
              <a:ext cx="468818" cy="501623"/>
            </a:xfrm>
            <a:prstGeom prst="rect">
              <a:avLst/>
            </a:prstGeom>
          </p:spPr>
        </p:pic>
        <p:pic>
          <p:nvPicPr>
            <p:cNvPr id="107" name="Picture 8">
              <a:extLst>
                <a:ext uri="{FF2B5EF4-FFF2-40B4-BE49-F238E27FC236}">
                  <a16:creationId xmlns:a16="http://schemas.microsoft.com/office/drawing/2014/main" id="{30809544-0216-C9F7-DF41-21BABAB3C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22" y="3585349"/>
              <a:ext cx="907230" cy="907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9080">
                  <a:solidFill>
                    <a:srgbClr val="0424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8" name="TextBox 55">
              <a:extLst>
                <a:ext uri="{FF2B5EF4-FFF2-40B4-BE49-F238E27FC236}">
                  <a16:creationId xmlns:a16="http://schemas.microsoft.com/office/drawing/2014/main" id="{650AB87A-467D-4392-D6C6-23368E1DD6B9}"/>
                </a:ext>
              </a:extLst>
            </p:cNvPr>
            <p:cNvSpPr txBox="1"/>
            <p:nvPr/>
          </p:nvSpPr>
          <p:spPr>
            <a:xfrm>
              <a:off x="1201528" y="5163635"/>
              <a:ext cx="1193262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152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Opal SED</a:t>
              </a:r>
              <a:b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</a:b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SSD</a:t>
              </a:r>
              <a:r>
                <a:rPr kumimoji="0" lang="zh-TW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119" name="圖形 17">
              <a:extLst>
                <a:ext uri="{FF2B5EF4-FFF2-40B4-BE49-F238E27FC236}">
                  <a16:creationId xmlns:a16="http://schemas.microsoft.com/office/drawing/2014/main" id="{5A5BB760-26A7-6769-A428-2383672C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3560" y="4603339"/>
              <a:ext cx="507774" cy="509052"/>
            </a:xfrm>
            <a:prstGeom prst="rect">
              <a:avLst/>
            </a:prstGeom>
          </p:spPr>
        </p:pic>
        <p:sp>
          <p:nvSpPr>
            <p:cNvPr id="120" name="TextBox 55">
              <a:extLst>
                <a:ext uri="{FF2B5EF4-FFF2-40B4-BE49-F238E27FC236}">
                  <a16:creationId xmlns:a16="http://schemas.microsoft.com/office/drawing/2014/main" id="{6065FFD5-6822-36D9-231F-DA2677E07CDD}"/>
                </a:ext>
              </a:extLst>
            </p:cNvPr>
            <p:cNvSpPr txBox="1"/>
            <p:nvPr/>
          </p:nvSpPr>
          <p:spPr>
            <a:xfrm>
              <a:off x="2267951" y="5163635"/>
              <a:ext cx="91899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52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Duale</a:t>
              </a:r>
              <a:b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</a:br>
              <a:r>
                <a: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ROM-Wiederherstellung</a:t>
              </a: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667C6EF4-2B60-03C1-2203-98D5C2506F4B}"/>
                </a:ext>
              </a:extLst>
            </p:cNvPr>
            <p:cNvGrpSpPr/>
            <p:nvPr/>
          </p:nvGrpSpPr>
          <p:grpSpPr>
            <a:xfrm>
              <a:off x="1801583" y="3809008"/>
              <a:ext cx="1144276" cy="621495"/>
              <a:chOff x="1801583" y="3797955"/>
              <a:chExt cx="1144276" cy="621495"/>
            </a:xfrm>
          </p:grpSpPr>
          <p:pic>
            <p:nvPicPr>
              <p:cNvPr id="121" name="Picture 8">
                <a:extLst>
                  <a:ext uri="{FF2B5EF4-FFF2-40B4-BE49-F238E27FC236}">
                    <a16:creationId xmlns:a16="http://schemas.microsoft.com/office/drawing/2014/main" id="{23F50A5D-5C9C-C543-CF41-4B563A2299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223" y="3797955"/>
                <a:ext cx="906998" cy="238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" name="TextBox 55">
                <a:extLst>
                  <a:ext uri="{FF2B5EF4-FFF2-40B4-BE49-F238E27FC236}">
                    <a16:creationId xmlns:a16="http://schemas.microsoft.com/office/drawing/2014/main" id="{D20F64C5-F76C-838D-00B1-C81CCBE9ED2E}"/>
                  </a:ext>
                </a:extLst>
              </p:cNvPr>
              <p:cNvSpPr txBox="1"/>
              <p:nvPr/>
            </p:nvSpPr>
            <p:spPr>
              <a:xfrm>
                <a:off x="1801583" y="4096285"/>
                <a:ext cx="1144276" cy="323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 defTabSz="152408">
                  <a:defRPr/>
                </a:pPr>
                <a:r>
                  <a:rPr lang="de-DE" sz="1050" kern="0">
                    <a:solidFill>
                      <a:prstClr val="white">
                        <a:lumMod val="75000"/>
                      </a:prst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/>
                  </a:rPr>
                  <a:t>NIST SP 800-193 Resilienz</a:t>
                </a: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endParaRPr>
              </a:p>
            </p:txBody>
          </p:sp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D0EF9F80-7605-2BEA-E938-0D16E0E0A7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23913" y="4640058"/>
              <a:ext cx="348494" cy="435616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E0BBE75-C65B-3D44-4444-6550CBC755B4}"/>
              </a:ext>
            </a:extLst>
          </p:cNvPr>
          <p:cNvGrpSpPr/>
          <p:nvPr/>
        </p:nvGrpSpPr>
        <p:grpSpPr>
          <a:xfrm>
            <a:off x="3570436" y="4933145"/>
            <a:ext cx="2449950" cy="1632206"/>
            <a:chOff x="3570436" y="4933145"/>
            <a:chExt cx="2449950" cy="16322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C42CAC8-EAE5-FFCF-D55D-69FDAC0FA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8" t="64524" r="26057" b="3775"/>
            <a:stretch>
              <a:fillRect/>
            </a:stretch>
          </p:blipFill>
          <p:spPr>
            <a:xfrm>
              <a:off x="3570436" y="4933145"/>
              <a:ext cx="2449950" cy="1632206"/>
            </a:xfrm>
            <a:prstGeom prst="roundRect">
              <a:avLst>
                <a:gd name="adj" fmla="val 6338"/>
              </a:avLst>
            </a:prstGeom>
          </p:spPr>
        </p:pic>
        <p:sp>
          <p:nvSpPr>
            <p:cNvPr id="132" name="TextBox 51">
              <a:extLst>
                <a:ext uri="{FF2B5EF4-FFF2-40B4-BE49-F238E27FC236}">
                  <a16:creationId xmlns:a16="http://schemas.microsoft.com/office/drawing/2014/main" id="{B5101E5F-BEE3-0F81-EAA1-E5E62515625B}"/>
                </a:ext>
              </a:extLst>
            </p:cNvPr>
            <p:cNvSpPr txBox="1"/>
            <p:nvPr/>
          </p:nvSpPr>
          <p:spPr>
            <a:xfrm>
              <a:off x="3658938" y="5970079"/>
              <a:ext cx="2306985" cy="453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2 Thunderbolt™ 4 Type-C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2 USB 3.2 Gen 2 Type-A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E44B1CEC-6284-2098-1963-5F90F06492F9}"/>
                </a:ext>
              </a:extLst>
            </p:cNvPr>
            <p:cNvSpPr txBox="1"/>
            <p:nvPr/>
          </p:nvSpPr>
          <p:spPr>
            <a:xfrm>
              <a:off x="3644413" y="5639601"/>
              <a:ext cx="21582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2000" b="1" i="0" u="none" strike="noStrike" kern="0" cap="none" spc="-50" normalizeH="0" baseline="0" noProof="0">
                  <a:ln>
                    <a:noFill/>
                  </a:ln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Vollständige I/O-Anschlüsse</a:t>
              </a:r>
              <a:endParaRPr kumimoji="0" lang="zh-TW" altLang="en-US" sz="2000" b="1" i="0" u="none" strike="noStrike" kern="0" cap="none" spc="-50" normalizeH="0" baseline="0" noProof="0">
                <a:ln>
                  <a:noFill/>
                </a:ln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endParaRPr>
            </a:p>
          </p:txBody>
        </p:sp>
      </p:grpSp>
      <p:pic>
        <p:nvPicPr>
          <p:cNvPr id="20" name="圖形 19">
            <a:extLst>
              <a:ext uri="{FF2B5EF4-FFF2-40B4-BE49-F238E27FC236}">
                <a16:creationId xmlns:a16="http://schemas.microsoft.com/office/drawing/2014/main" id="{EEC40625-BEB1-74E7-4D9A-F0DB778628C0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820391" y="734236"/>
            <a:ext cx="1329542" cy="48806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0353CDD-7D40-B416-4277-778D2A9CE25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919" y="2064465"/>
            <a:ext cx="2949762" cy="2355740"/>
          </a:xfrm>
          <a:prstGeom prst="rect">
            <a:avLst/>
          </a:prstGeom>
        </p:spPr>
      </p:pic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8745DFA0-C074-861E-B21A-3A7E2083A7FC}"/>
              </a:ext>
            </a:extLst>
          </p:cNvPr>
          <p:cNvSpPr/>
          <p:nvPr/>
        </p:nvSpPr>
        <p:spPr>
          <a:xfrm>
            <a:off x="8692208" y="1881264"/>
            <a:ext cx="1725936" cy="1718902"/>
          </a:xfrm>
          <a:prstGeom prst="roundRect">
            <a:avLst>
              <a:gd name="adj" fmla="val 6931"/>
            </a:avLst>
          </a:prstGeom>
          <a:gradFill flip="none" rotWithShape="1">
            <a:gsLst>
              <a:gs pos="15000">
                <a:srgbClr val="799DC1"/>
              </a:gs>
              <a:gs pos="100000">
                <a:srgbClr val="D3E6EC"/>
              </a:gs>
            </a:gsLst>
            <a:lin ang="189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14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67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T Norms Pro Medium"/>
              <a:ea typeface="新細明體"/>
              <a:cs typeface="Arial"/>
              <a:sym typeface="Arial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1D8F233D-2872-3B9F-78F0-65AA9A0733B0}"/>
              </a:ext>
            </a:extLst>
          </p:cNvPr>
          <p:cNvSpPr txBox="1"/>
          <p:nvPr/>
        </p:nvSpPr>
        <p:spPr>
          <a:xfrm>
            <a:off x="8685746" y="2820557"/>
            <a:ext cx="1732467" cy="66941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228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-5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rPr>
              <a:t>Haltbarkeit</a:t>
            </a:r>
            <a:r>
              <a:rPr kumimoji="0" lang="zh-TW" altLang="en-US" sz="1400" b="1" i="0" u="none" strike="noStrike" kern="0" cap="none" spc="-5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rPr>
              <a:t> </a:t>
            </a:r>
            <a:r>
              <a:rPr kumimoji="0" lang="de-DE" altLang="zh-TW" sz="1400" b="1" i="0" u="none" strike="noStrike" kern="0" cap="none" spc="-5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rPr>
              <a:t>für den Arbeitsplatz</a:t>
            </a:r>
          </a:p>
          <a:p>
            <a:pPr marL="0" marR="0" lvl="0" indent="0" algn="ctr" defTabSz="15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105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Mg-Al-CNC-Gehäuse</a:t>
            </a:r>
          </a:p>
          <a:p>
            <a:pPr marL="0" marR="0" lvl="0" indent="0" algn="ctr" defTabSz="152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TW" sz="105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24 Testverfahren</a:t>
            </a:r>
            <a:endParaRPr kumimoji="0" lang="en-US" altLang="zh-TW" sz="1050" b="0" i="0" u="none" strike="noStrike" kern="0" cap="none" spc="0" normalizeH="0" baseline="3000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24" name="圖片 23" descr="一張含有 文字, 符號, 字型, 海報 的圖片&#10;&#10;AI 產生的內容可能不正確。">
            <a:extLst>
              <a:ext uri="{FF2B5EF4-FFF2-40B4-BE49-F238E27FC236}">
                <a16:creationId xmlns:a16="http://schemas.microsoft.com/office/drawing/2014/main" id="{E3105AD0-F73C-3100-1EA7-ED7867C43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31" y="2030773"/>
            <a:ext cx="606896" cy="776263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F2AA388D-87D8-07E5-EBC5-6F621E80B6AA}"/>
              </a:ext>
            </a:extLst>
          </p:cNvPr>
          <p:cNvGrpSpPr/>
          <p:nvPr/>
        </p:nvGrpSpPr>
        <p:grpSpPr>
          <a:xfrm>
            <a:off x="119063" y="1883108"/>
            <a:ext cx="3380604" cy="1487946"/>
            <a:chOff x="119063" y="1883108"/>
            <a:chExt cx="3380604" cy="1359812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EC5C2EB0-9739-C3C2-8639-B7A08CF2A949}"/>
                </a:ext>
              </a:extLst>
            </p:cNvPr>
            <p:cNvSpPr/>
            <p:nvPr/>
          </p:nvSpPr>
          <p:spPr>
            <a:xfrm>
              <a:off x="119063" y="1883108"/>
              <a:ext cx="3380604" cy="1359812"/>
            </a:xfrm>
            <a:prstGeom prst="roundRect">
              <a:avLst>
                <a:gd name="adj" fmla="val 7092"/>
              </a:avLst>
            </a:prstGeom>
            <a:solidFill>
              <a:srgbClr val="415B7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396000" tIns="0" rIns="0" bIns="0" rtlCol="0" anchor="ctr"/>
            <a:lstStyle/>
            <a:p>
              <a:pPr marL="0" marR="0" lvl="0" indent="0" algn="ctr" defTabSz="228589" rtl="0" eaLnBrk="1" fontAlgn="auto" latinLnBrk="0" hangingPunct="1">
                <a:lnSpc>
                  <a:spcPts val="12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1100" b="1" i="0" u="none" strike="noStrike" kern="0" cap="none" spc="0" normalizeH="0" baseline="0" noProof="0">
                <a:ln>
                  <a:noFill/>
                </a:ln>
                <a:gradFill>
                  <a:gsLst>
                    <a:gs pos="1000">
                      <a:srgbClr val="00E0B9"/>
                    </a:gs>
                    <a:gs pos="10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新細明體" panose="02020500000000000000" pitchFamily="18" charset="-120"/>
                <a:cs typeface="Arial"/>
                <a:sym typeface="Arial"/>
              </a:endParaRPr>
            </a:p>
          </p:txBody>
        </p:sp>
        <p:sp>
          <p:nvSpPr>
            <p:cNvPr id="128" name="TextBox 39">
              <a:extLst>
                <a:ext uri="{FF2B5EF4-FFF2-40B4-BE49-F238E27FC236}">
                  <a16:creationId xmlns:a16="http://schemas.microsoft.com/office/drawing/2014/main" id="{52867A60-433E-4683-8394-1067F5E87B66}"/>
                </a:ext>
              </a:extLst>
            </p:cNvPr>
            <p:cNvSpPr txBox="1"/>
            <p:nvPr/>
          </p:nvSpPr>
          <p:spPr>
            <a:xfrm>
              <a:off x="119063" y="2002942"/>
              <a:ext cx="3380603" cy="377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ExpertCool</a:t>
              </a:r>
              <a:r>
                <a:rPr kumimoji="0" lang="en-US" altLang="zh-TW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 Pro</a:t>
              </a:r>
              <a:endParaRPr kumimoji="0" lang="en-SE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endParaRPr>
            </a:p>
          </p:txBody>
        </p:sp>
        <p:pic>
          <p:nvPicPr>
            <p:cNvPr id="3" name="Picture 38" descr="A drawing of a vehicle&#10;&#10;AI-generated content may be incorrect.">
              <a:extLst>
                <a:ext uri="{FF2B5EF4-FFF2-40B4-BE49-F238E27FC236}">
                  <a16:creationId xmlns:a16="http://schemas.microsoft.com/office/drawing/2014/main" id="{921EEA3A-C848-4152-C4CF-3B7A9DB6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22"/>
            <a:stretch>
              <a:fillRect/>
            </a:stretch>
          </p:blipFill>
          <p:spPr>
            <a:xfrm>
              <a:off x="1623913" y="2574885"/>
              <a:ext cx="1635716" cy="528643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63965E86-3126-6A35-353F-393A5B8E7C7E}"/>
                </a:ext>
              </a:extLst>
            </p:cNvPr>
            <p:cNvSpPr txBox="1"/>
            <p:nvPr/>
          </p:nvSpPr>
          <p:spPr>
            <a:xfrm>
              <a:off x="320013" y="2479275"/>
              <a:ext cx="125290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5</a:t>
              </a:r>
              <a:r>
                <a:rPr kumimoji="0" lang="en-US" altLang="zh-TW" sz="3200" b="1" i="0" u="none" strike="noStrike" kern="0" cap="none" spc="30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0</a:t>
              </a:r>
              <a:r>
                <a:rPr kumimoji="0" lang="en-US" altLang="zh-TW" sz="32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W</a:t>
              </a:r>
              <a:endParaRPr kumimoji="0" lang="en-SE" altLang="zh-TW" sz="3200" b="1" i="0" u="none" strike="noStrike" kern="0" cap="none" spc="0" normalizeH="0" baseline="0" noProof="0">
                <a:ln>
                  <a:noFill/>
                </a:ln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A0796676-751F-8EDB-9024-0267D2FD6F49}"/>
                </a:ext>
              </a:extLst>
            </p:cNvPr>
            <p:cNvSpPr txBox="1"/>
            <p:nvPr/>
          </p:nvSpPr>
          <p:spPr>
            <a:xfrm>
              <a:off x="320013" y="2305495"/>
              <a:ext cx="125290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52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Bis zu</a:t>
              </a: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9BAF8255-F7F3-6F97-B86D-54DF661D5F4B}"/>
                </a:ext>
              </a:extLst>
            </p:cNvPr>
            <p:cNvSpPr txBox="1"/>
            <p:nvPr/>
          </p:nvSpPr>
          <p:spPr>
            <a:xfrm>
              <a:off x="321486" y="2909026"/>
              <a:ext cx="1249957" cy="23775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1524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TDP-Leistung</a:t>
              </a: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29D8068-51E6-51C8-107C-5A766DE002F8}"/>
              </a:ext>
            </a:extLst>
          </p:cNvPr>
          <p:cNvGrpSpPr/>
          <p:nvPr/>
        </p:nvGrpSpPr>
        <p:grpSpPr>
          <a:xfrm>
            <a:off x="119062" y="115887"/>
            <a:ext cx="3605435" cy="1692000"/>
            <a:chOff x="119062" y="115887"/>
            <a:chExt cx="3605435" cy="1692000"/>
          </a:xfrm>
        </p:grpSpPr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16148826-4027-B470-EDAA-8F9D94A7306C}"/>
                </a:ext>
              </a:extLst>
            </p:cNvPr>
            <p:cNvSpPr/>
            <p:nvPr/>
          </p:nvSpPr>
          <p:spPr>
            <a:xfrm>
              <a:off x="119062" y="115887"/>
              <a:ext cx="3605435" cy="1692000"/>
            </a:xfrm>
            <a:prstGeom prst="roundRect">
              <a:avLst>
                <a:gd name="adj" fmla="val 6136"/>
              </a:avLst>
            </a:prstGeom>
            <a:gradFill>
              <a:gsLst>
                <a:gs pos="15000">
                  <a:srgbClr val="799DC1"/>
                </a:gs>
                <a:gs pos="100000">
                  <a:srgbClr val="D3E6EC"/>
                </a:gs>
              </a:gsLst>
              <a:lin ang="810000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6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T Norms Pro Medium"/>
                <a:ea typeface="新細明體"/>
                <a:cs typeface="Arial"/>
                <a:sym typeface="Arial"/>
              </a:endParaRPr>
            </a:p>
          </p:txBody>
        </p:sp>
        <p:sp>
          <p:nvSpPr>
            <p:cNvPr id="77" name="文字方塊 10">
              <a:extLst>
                <a:ext uri="{FF2B5EF4-FFF2-40B4-BE49-F238E27FC236}">
                  <a16:creationId xmlns:a16="http://schemas.microsoft.com/office/drawing/2014/main" id="{9055DC78-C66C-962E-6E97-5A08844A3CBD}"/>
                </a:ext>
              </a:extLst>
            </p:cNvPr>
            <p:cNvSpPr txBox="1"/>
            <p:nvPr/>
          </p:nvSpPr>
          <p:spPr>
            <a:xfrm>
              <a:off x="263809" y="258839"/>
              <a:ext cx="3380604" cy="151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TW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Bis zu</a:t>
              </a:r>
              <a:endParaRPr kumimoji="0" lang="en-US" altLang="zh-TW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endParaRPr>
            </a:p>
            <a:p>
              <a:pPr marL="0" marR="0" lvl="0" indent="0" algn="l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Intel</a:t>
              </a:r>
              <a:r>
                <a:rPr kumimoji="0" lang="it-IT" altLang="zh-TW" sz="1800" b="1" i="0" u="none" strike="noStrike" kern="0" cap="none" spc="0" normalizeH="0" baseline="5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®</a:t>
              </a:r>
              <a:r>
                <a:rPr kumimoji="0" lang="it-IT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 Core</a:t>
              </a:r>
              <a:r>
                <a:rPr kumimoji="0" lang="it-IT" altLang="zh-TW" sz="18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™</a:t>
              </a:r>
              <a:r>
                <a:rPr kumimoji="0" lang="it-IT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 Ultra X9 </a:t>
              </a:r>
              <a:r>
                <a:rPr kumimoji="0" lang="it-IT" altLang="zh-TW" sz="2400" b="1" i="0" u="none" strike="noStrike" kern="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Series 3 </a:t>
              </a:r>
            </a:p>
            <a:p>
              <a:pPr marL="0" marR="0" lvl="0" indent="0" algn="l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TW" sz="2400" b="1" i="0" u="none" strike="noStrike" kern="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Prozessoren</a:t>
              </a:r>
              <a:endParaRPr kumimoji="0" lang="it-IT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endParaRPr>
            </a:p>
          </p:txBody>
        </p:sp>
        <p:pic>
          <p:nvPicPr>
            <p:cNvPr id="31" name="圖片 30" descr="一張含有 文字, 螢幕擷取畫面, 圖形, 字型 的圖片&#10;&#10;AI 產生的內容可能不正確。">
              <a:extLst>
                <a:ext uri="{FF2B5EF4-FFF2-40B4-BE49-F238E27FC236}">
                  <a16:creationId xmlns:a16="http://schemas.microsoft.com/office/drawing/2014/main" id="{9DDB69BC-3F10-6B59-6970-5B501598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347" y="1021731"/>
              <a:ext cx="1423320" cy="579058"/>
            </a:xfrm>
            <a:prstGeom prst="rect">
              <a:avLst/>
            </a:prstGeom>
          </p:spPr>
        </p:pic>
      </p:grp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AB53A12-E41D-5C42-9294-36DCC88B65F0}"/>
              </a:ext>
            </a:extLst>
          </p:cNvPr>
          <p:cNvSpPr/>
          <p:nvPr/>
        </p:nvSpPr>
        <p:spPr>
          <a:xfrm>
            <a:off x="1417555" y="1796288"/>
            <a:ext cx="3612068" cy="1689575"/>
          </a:xfrm>
          <a:prstGeom prst="roundRect">
            <a:avLst>
              <a:gd name="adj" fmla="val 6144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58DA0AB-A215-411D-AD81-2A692DB31CA7}"/>
              </a:ext>
            </a:extLst>
          </p:cNvPr>
          <p:cNvSpPr/>
          <p:nvPr/>
        </p:nvSpPr>
        <p:spPr>
          <a:xfrm>
            <a:off x="119061" y="1884891"/>
            <a:ext cx="3380603" cy="1484959"/>
          </a:xfrm>
          <a:prstGeom prst="roundRect">
            <a:avLst>
              <a:gd name="adj" fmla="val 7142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3E428DC-3F5C-21D0-37D8-1515E0537352}"/>
              </a:ext>
            </a:extLst>
          </p:cNvPr>
          <p:cNvSpPr/>
          <p:nvPr/>
        </p:nvSpPr>
        <p:spPr>
          <a:xfrm>
            <a:off x="10339331" y="116631"/>
            <a:ext cx="1735255" cy="1692291"/>
          </a:xfrm>
          <a:prstGeom prst="roundRect">
            <a:avLst>
              <a:gd name="adj" fmla="val 6801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4213D718-4E18-FEF4-146D-061719AD3B9C}"/>
              </a:ext>
            </a:extLst>
          </p:cNvPr>
          <p:cNvSpPr/>
          <p:nvPr/>
        </p:nvSpPr>
        <p:spPr>
          <a:xfrm>
            <a:off x="141478" y="5690120"/>
            <a:ext cx="3381905" cy="858838"/>
          </a:xfrm>
          <a:prstGeom prst="roundRect">
            <a:avLst>
              <a:gd name="adj" fmla="val 12059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4464F7A-F7A1-64BB-07E0-54DF416BC73E}"/>
              </a:ext>
            </a:extLst>
          </p:cNvPr>
          <p:cNvSpPr/>
          <p:nvPr/>
        </p:nvSpPr>
        <p:spPr>
          <a:xfrm>
            <a:off x="3570436" y="4935246"/>
            <a:ext cx="2449949" cy="1627993"/>
          </a:xfrm>
          <a:prstGeom prst="roundRect">
            <a:avLst>
              <a:gd name="adj" fmla="val 6404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6EFB6E7F-1078-7E25-6AA0-5BA8AB384699}"/>
              </a:ext>
            </a:extLst>
          </p:cNvPr>
          <p:cNvSpPr/>
          <p:nvPr/>
        </p:nvSpPr>
        <p:spPr>
          <a:xfrm>
            <a:off x="125174" y="3464532"/>
            <a:ext cx="3384020" cy="2179942"/>
          </a:xfrm>
          <a:prstGeom prst="roundRect">
            <a:avLst>
              <a:gd name="adj" fmla="val 5270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584731E6-1D99-59DD-ECD9-487F2E1C1D51}"/>
              </a:ext>
            </a:extLst>
          </p:cNvPr>
          <p:cNvSpPr/>
          <p:nvPr/>
        </p:nvSpPr>
        <p:spPr>
          <a:xfrm>
            <a:off x="8692208" y="1881264"/>
            <a:ext cx="1725935" cy="1718111"/>
          </a:xfrm>
          <a:prstGeom prst="roundRect">
            <a:avLst>
              <a:gd name="adj" fmla="val 6791"/>
            </a:avLst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50000">
                <a:schemeClr val="bg1">
                  <a:alpha val="51000"/>
                </a:schemeClr>
              </a:gs>
              <a:gs pos="80000">
                <a:schemeClr val="bg1">
                  <a:alpha val="7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D489B57-F05B-3E77-69EB-484CD7F84DDF}"/>
              </a:ext>
            </a:extLst>
          </p:cNvPr>
          <p:cNvSpPr txBox="1"/>
          <p:nvPr/>
        </p:nvSpPr>
        <p:spPr>
          <a:xfrm>
            <a:off x="-1" y="6462645"/>
            <a:ext cx="12200689" cy="304868"/>
          </a:xfrm>
          <a:prstGeom prst="rect">
            <a:avLst/>
          </a:prstGeom>
          <a:noFill/>
        </p:spPr>
        <p:txBody>
          <a:bodyPr wrap="square" lIns="0" tIns="180000" rIns="0" bIns="0" anchor="b">
            <a:spAutoFit/>
          </a:bodyPr>
          <a:lstStyle/>
          <a:p>
            <a:pPr lvl="0" algn="ctr">
              <a:defRPr/>
            </a:pPr>
            <a:r>
              <a:rPr lang="de-DE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Spezifikationen können je nach Gerätekonfiguration variieren.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31795F7-1AA1-0D7F-3BC6-B39C1715CC47}"/>
              </a:ext>
            </a:extLst>
          </p:cNvPr>
          <p:cNvSpPr txBox="1"/>
          <p:nvPr/>
        </p:nvSpPr>
        <p:spPr>
          <a:xfrm>
            <a:off x="10337682" y="226279"/>
            <a:ext cx="1749693" cy="23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2408">
              <a:lnSpc>
                <a:spcPct val="90000"/>
              </a:lnSpc>
              <a:defRPr/>
            </a:pPr>
            <a:r>
              <a:rPr lang="de-DE" altLang="zh-TW" sz="1050" kern="0">
                <a:solidFill>
                  <a:prstClr val="black">
                    <a:lumMod val="65000"/>
                    <a:lumOff val="3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Ab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1AD9267-2202-4840-DCDB-0184B1649BB6}"/>
              </a:ext>
            </a:extLst>
          </p:cNvPr>
          <p:cNvGrpSpPr/>
          <p:nvPr/>
        </p:nvGrpSpPr>
        <p:grpSpPr>
          <a:xfrm>
            <a:off x="8234681" y="4933145"/>
            <a:ext cx="3850024" cy="1630800"/>
            <a:chOff x="8234681" y="4933145"/>
            <a:chExt cx="3850024" cy="1630800"/>
          </a:xfrm>
        </p:grpSpPr>
        <p:sp>
          <p:nvSpPr>
            <p:cNvPr id="45" name="矩形: 圓角 12">
              <a:extLst>
                <a:ext uri="{FF2B5EF4-FFF2-40B4-BE49-F238E27FC236}">
                  <a16:creationId xmlns:a16="http://schemas.microsoft.com/office/drawing/2014/main" id="{B8D808A3-CA34-1F4A-5928-3257912BAA35}"/>
                </a:ext>
              </a:extLst>
            </p:cNvPr>
            <p:cNvSpPr/>
            <p:nvPr/>
          </p:nvSpPr>
          <p:spPr>
            <a:xfrm>
              <a:off x="8237351" y="4933145"/>
              <a:ext cx="3834961" cy="1630800"/>
            </a:xfrm>
            <a:prstGeom prst="roundRect">
              <a:avLst>
                <a:gd name="adj" fmla="val 7323"/>
              </a:avLst>
            </a:prstGeom>
            <a:solidFill>
              <a:srgbClr val="415B7B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14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6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T Norms Pro Medium"/>
                <a:ea typeface="新細明體"/>
                <a:cs typeface="Arial"/>
              </a:endParaRPr>
            </a:p>
          </p:txBody>
        </p:sp>
        <p:sp>
          <p:nvSpPr>
            <p:cNvPr id="106" name="文字方塊 10">
              <a:extLst>
                <a:ext uri="{FF2B5EF4-FFF2-40B4-BE49-F238E27FC236}">
                  <a16:creationId xmlns:a16="http://schemas.microsoft.com/office/drawing/2014/main" id="{C4A1E9AD-EA27-AC59-163B-7EE1D9D392AF}"/>
                </a:ext>
              </a:extLst>
            </p:cNvPr>
            <p:cNvSpPr txBox="1"/>
            <p:nvPr/>
          </p:nvSpPr>
          <p:spPr>
            <a:xfrm>
              <a:off x="8234681" y="5052533"/>
              <a:ext cx="3850024" cy="4893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1143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Bis zu</a:t>
              </a:r>
              <a:r>
                <a:rPr kumimoji="0" lang="en-US" altLang="zh-TW" sz="105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新細明體" panose="02020500000000000000" pitchFamily="18" charset="-120"/>
                  <a:cs typeface="Arial"/>
                </a:rPr>
                <a:t> </a:t>
              </a:r>
              <a:r>
                <a:rPr kumimoji="0" lang="en-US" altLang="zh-TW" sz="2400" b="1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3</a:t>
              </a: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K Tandem OLED</a:t>
              </a:r>
              <a:endParaRPr kumimoji="0" lang="en-US" altLang="zh-TW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  <a:sym typeface="Arial"/>
              </a:endParaRPr>
            </a:p>
          </p:txBody>
        </p:sp>
        <p:sp>
          <p:nvSpPr>
            <p:cNvPr id="134" name="標題版面配置區 1">
              <a:extLst>
                <a:ext uri="{FF2B5EF4-FFF2-40B4-BE49-F238E27FC236}">
                  <a16:creationId xmlns:a16="http://schemas.microsoft.com/office/drawing/2014/main" id="{C1003145-D998-A7ED-AAE0-DED5B7329D1F}"/>
                </a:ext>
              </a:extLst>
            </p:cNvPr>
            <p:cNvSpPr txBox="1">
              <a:spLocks/>
            </p:cNvSpPr>
            <p:nvPr/>
          </p:nvSpPr>
          <p:spPr>
            <a:xfrm>
              <a:off x="8409516" y="5528853"/>
              <a:ext cx="3675187" cy="874085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1800" kern="1200">
                  <a:solidFill>
                    <a:srgbClr val="C3B07E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defTabSz="1143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0" cap="none" spc="-50" normalizeH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1400</a:t>
              </a:r>
              <a:r>
                <a:rPr kumimoji="0" lang="zh-TW" altLang="en-US" sz="1600" b="1" i="0" u="none" strike="noStrike" kern="0" cap="none" spc="-50" normalizeH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 </a:t>
              </a:r>
              <a:r>
                <a:rPr kumimoji="0" lang="de-DE" altLang="zh-TW" sz="1600" b="1" i="0" u="none" strike="noStrike" kern="0" cap="none" spc="-50" normalizeH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Nits HDR-Helligkeit</a:t>
              </a:r>
              <a:r>
                <a:rPr kumimoji="0" lang="zh-TW" altLang="en-US" sz="1600" b="1" i="0" u="none" strike="noStrike" kern="0" cap="none" spc="-50" normalizeH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  <a:sym typeface="Arial"/>
                </a:rPr>
                <a:t> </a:t>
              </a:r>
              <a:r>
                <a:rPr lang="de-DE" altLang="zh-TW" sz="1600" b="1" kern="0" spc="-50"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latin typeface="TT Norms Pro" panose="02000503030000020003" pitchFamily="2" charset="0"/>
                  <a:ea typeface="微軟正黑體"/>
                  <a:cs typeface="Arial"/>
                </a:rPr>
                <a:t>Touchscreen</a:t>
              </a:r>
              <a:endParaRPr lang="en-US" altLang="zh-TW" sz="1600" b="1" kern="0" spc="-50"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latin typeface="TT Norms Pro" panose="02000503030000020003" pitchFamily="2" charset="0"/>
                <a:ea typeface="微軟正黑體"/>
                <a:cs typeface="Arial"/>
                <a:sym typeface="Arial"/>
              </a:endParaRPr>
            </a:p>
            <a:p>
              <a:pPr marL="0" marR="0" lvl="0" indent="0" defTabSz="912541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Corning</a:t>
              </a:r>
              <a:r>
                <a:rPr kumimoji="0" lang="en-US" altLang="zh-TW" sz="1200" b="1" i="0" u="none" strike="noStrike" kern="0" cap="none" spc="0" normalizeH="0" baseline="5000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®</a:t>
              </a: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 </a:t>
              </a:r>
              <a:r>
                <a:rPr kumimoji="0" lang="en-US" altLang="zh-TW" sz="1600" b="1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Gorilla</a:t>
              </a:r>
              <a:r>
                <a:rPr kumimoji="0" lang="en-US" altLang="zh-TW" sz="800" b="1" i="0" u="none" strike="noStrike" kern="0" cap="none" spc="0" normalizeH="0" baseline="95000" noProof="0" err="1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TM</a:t>
              </a: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 Matte</a:t>
              </a:r>
            </a:p>
            <a:p>
              <a:pPr marL="0" marR="0" lvl="0" indent="0" defTabSz="912541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Gorilla</a:t>
              </a:r>
              <a:r>
                <a:rPr kumimoji="0" lang="en-US" altLang="zh-TW" sz="1200" b="1" i="0" u="none" strike="noStrike" kern="0" cap="none" spc="0" normalizeH="0" baseline="5000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®</a:t>
              </a: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 Glass Victus</a:t>
              </a:r>
              <a:r>
                <a:rPr kumimoji="0" lang="en-US" altLang="zh-TW" sz="1200" b="1" i="0" u="none" strike="noStrike" kern="0" cap="none" spc="0" normalizeH="0" baseline="5000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Arial"/>
                </a:rPr>
                <a:t>®</a:t>
              </a:r>
              <a:endParaRPr kumimoji="0" lang="en-US" altLang="zh-TW" sz="1600" b="1" i="0" u="none" strike="noStrike" kern="0" cap="none" spc="0" normalizeH="0" baseline="50000" noProof="0">
                <a:ln>
                  <a:noFill/>
                </a:ln>
                <a:gradFill>
                  <a:gsLst>
                    <a:gs pos="20000">
                      <a:srgbClr val="00FFFF"/>
                    </a:gs>
                    <a:gs pos="80000">
                      <a:srgbClr val="00B0F0"/>
                    </a:gs>
                  </a:gsLst>
                  <a:lin ang="2700000" scaled="1"/>
                </a:gradFill>
                <a:effectLst/>
                <a:uLnTx/>
                <a:uFillTx/>
                <a:latin typeface="TT Norms Pro" panose="02000503030000020003" pitchFamily="2" charset="0"/>
                <a:ea typeface="微軟正黑體"/>
                <a:cs typeface="Arial"/>
              </a:endParaRPr>
            </a:p>
          </p:txBody>
        </p: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46957FFF-6519-77A6-B645-C7D89BE3F496}"/>
                </a:ext>
              </a:extLst>
            </p:cNvPr>
            <p:cNvGrpSpPr/>
            <p:nvPr/>
          </p:nvGrpSpPr>
          <p:grpSpPr>
            <a:xfrm>
              <a:off x="10709866" y="6133020"/>
              <a:ext cx="1180078" cy="225788"/>
              <a:chOff x="6047004" y="7105667"/>
              <a:chExt cx="3037127" cy="581103"/>
            </a:xfrm>
          </p:grpSpPr>
          <p:pic>
            <p:nvPicPr>
              <p:cNvPr id="60" name="Picture 4">
                <a:extLst>
                  <a:ext uri="{FF2B5EF4-FFF2-40B4-BE49-F238E27FC236}">
                    <a16:creationId xmlns:a16="http://schemas.microsoft.com/office/drawing/2014/main" id="{BBE602BD-53F9-FD00-0DC1-9321049195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7004" y="7109716"/>
                <a:ext cx="3037127" cy="577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4">
                <a:extLst>
                  <a:ext uri="{FF2B5EF4-FFF2-40B4-BE49-F238E27FC236}">
                    <a16:creationId xmlns:a16="http://schemas.microsoft.com/office/drawing/2014/main" id="{6AC74CC0-01AD-8554-11F0-D5B5D9107F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94" r="18909"/>
              <a:stretch>
                <a:fillRect/>
              </a:stretch>
            </p:blipFill>
            <p:spPr bwMode="auto">
              <a:xfrm>
                <a:off x="6697256" y="7105667"/>
                <a:ext cx="1816140" cy="577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31132859-BF86-4824-A26F-2DB5BB4CD5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45" t="26511" r="6416" b="27248"/>
              <a:stretch>
                <a:fillRect/>
              </a:stretch>
            </p:blipFill>
            <p:spPr bwMode="auto">
              <a:xfrm>
                <a:off x="8528611" y="7194711"/>
                <a:ext cx="492770" cy="397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438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127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 animBg="1"/>
      <p:bldP spid="2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1193800" y="381000"/>
            <a:ext cx="10541000" cy="762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KI-gestützte Produktivität</a:t>
            </a:r>
          </a:p>
        </p:txBody>
      </p:sp>
      <p:sp>
        <p:nvSpPr>
          <p:cNvPr id="3" name="Subtitle"/>
          <p:cNvSpPr/>
          <p:nvPr/>
        </p:nvSpPr>
        <p:spPr>
          <a:xfrm>
            <a:off x="914400" y="1206500"/>
            <a:ext cx="10363200" cy="50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1800" dirty="0">
                <a:solidFill>
                  <a:srgbClr val="E0E0E0"/>
                </a:solidFill>
                <a:latin typeface="Roboto" panose="02000000000000000000" pitchFamily="2" charset="0"/>
              </a:rPr>
              <a:t>Für das KI-Zeitalter gebaut — damit Ihre Kunden intelligenter arbeiten</a:t>
            </a:r>
          </a:p>
        </p:txBody>
      </p:sp>
      <p:sp>
        <p:nvSpPr>
          <p:cNvPr id="10" name="Feature0"/>
          <p:cNvSpPr/>
          <p:nvPr/>
        </p:nvSpPr>
        <p:spPr>
          <a:xfrm>
            <a:off x="457200" y="1887220"/>
            <a:ext cx="3606800" cy="47625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Dedizierte NPU</a:t>
            </a:r>
          </a:p>
          <a:p>
            <a:pPr algn="ctr">
              <a:buNone/>
            </a:pPr>
            <a:endParaRPr lang="de-DE" sz="800" dirty="0"/>
          </a:p>
          <a:p>
            <a:pPr algn="ctr"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50 TOPS Neural Processing Unit erledigt KI-Aufgaben lokal — schnellere Reaktionen, besserer Datenschutz, keine Cloud-Abhängigkeit</a:t>
            </a:r>
          </a:p>
        </p:txBody>
      </p:sp>
      <p:sp>
        <p:nvSpPr>
          <p:cNvPr id="20" name="Accent0"/>
          <p:cNvSpPr/>
          <p:nvPr/>
        </p:nvSpPr>
        <p:spPr>
          <a:xfrm>
            <a:off x="457200" y="1841500"/>
            <a:ext cx="3606800" cy="45720"/>
          </a:xfrm>
          <a:prstGeom prst="roundRect">
            <a:avLst/>
          </a:prstGeom>
          <a:gradFill>
            <a:gsLst>
              <a:gs pos="0">
                <a:srgbClr val="78BCFF"/>
              </a:gs>
              <a:gs pos="100000">
                <a:srgbClr val="4A90D9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Feature1"/>
          <p:cNvSpPr/>
          <p:nvPr/>
        </p:nvSpPr>
        <p:spPr>
          <a:xfrm>
            <a:off x="4292600" y="1887220"/>
            <a:ext cx="3606800" cy="47625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Copilot+ zertifiziert</a:t>
            </a:r>
          </a:p>
          <a:p>
            <a:pPr algn="ctr">
              <a:buNone/>
            </a:pPr>
            <a:endParaRPr lang="de-DE" sz="800" dirty="0"/>
          </a:p>
          <a:p>
            <a:pPr algn="ctr"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Microsoft Copilot+ PC-zertifiziert mit bis zu 180 TOPS Gesamtleistung für die besten KI-Erlebnisse unter Windows</a:t>
            </a:r>
          </a:p>
        </p:txBody>
      </p:sp>
      <p:sp>
        <p:nvSpPr>
          <p:cNvPr id="21" name="Accent1"/>
          <p:cNvSpPr/>
          <p:nvPr/>
        </p:nvSpPr>
        <p:spPr>
          <a:xfrm>
            <a:off x="4292600" y="1841500"/>
            <a:ext cx="3606800" cy="45720"/>
          </a:xfrm>
          <a:prstGeom prst="roundRect">
            <a:avLst/>
          </a:prstGeom>
          <a:gradFill>
            <a:gsLst>
              <a:gs pos="0">
                <a:srgbClr val="78BCFF"/>
              </a:gs>
              <a:gs pos="100000">
                <a:srgbClr val="4A90D9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Feature2"/>
          <p:cNvSpPr/>
          <p:nvPr/>
        </p:nvSpPr>
        <p:spPr>
          <a:xfrm>
            <a:off x="8128000" y="1887220"/>
            <a:ext cx="3606800" cy="4762500"/>
          </a:xfrm>
          <a:prstGeom prst="roundRect">
            <a:avLst>
              <a:gd name="adj" fmla="val 5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MyExpert KI-Assistent</a:t>
            </a:r>
          </a:p>
          <a:p>
            <a:pPr algn="ctr">
              <a:buNone/>
            </a:pPr>
            <a:endParaRPr lang="de-DE" sz="800" dirty="0"/>
          </a:p>
          <a:p>
            <a:pPr algn="ctr"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Integrierter KI-Assistent, der Arbeitsmuster erlernt und Geräteeinstellungen automatisch für maximale Produktivität anpasst</a:t>
            </a:r>
          </a:p>
        </p:txBody>
      </p:sp>
      <p:sp>
        <p:nvSpPr>
          <p:cNvPr id="22" name="Accent2"/>
          <p:cNvSpPr/>
          <p:nvPr/>
        </p:nvSpPr>
        <p:spPr>
          <a:xfrm>
            <a:off x="8128000" y="1841500"/>
            <a:ext cx="3606800" cy="45720"/>
          </a:xfrm>
          <a:prstGeom prst="roundRect">
            <a:avLst/>
          </a:prstGeom>
          <a:gradFill>
            <a:gsLst>
              <a:gs pos="0">
                <a:srgbClr val="78BCFF"/>
              </a:gs>
              <a:gs pos="100000">
                <a:srgbClr val="4A90D9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" name="Graphic 24" descr="NPU AI chip icon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3080" y="2252340"/>
            <a:ext cx="880120" cy="880120"/>
          </a:xfrm>
          <a:prstGeom prst="rect">
            <a:avLst/>
          </a:prstGeom>
        </p:spPr>
      </p:pic>
      <p:pic>
        <p:nvPicPr>
          <p:cNvPr id="25" name="Graphic 25" descr="Copilot PC icon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5000" y="2252340"/>
            <a:ext cx="882000" cy="882000"/>
          </a:xfrm>
          <a:prstGeom prst="rect">
            <a:avLst/>
          </a:prstGeom>
        </p:spPr>
      </p:pic>
      <p:pic>
        <p:nvPicPr>
          <p:cNvPr id="26" name="Graphic 26" descr="MyExpert AI companion icon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1028" y="2252340"/>
            <a:ext cx="882000" cy="882000"/>
          </a:xfrm>
          <a:prstGeom prst="rect">
            <a:avLst/>
          </a:prstGeom>
        </p:spPr>
      </p:pic>
      <p:pic>
        <p:nvPicPr>
          <p:cNvPr id="4" name="圖片 11" descr="一張含有 文字, 圖形, 平面設計, 字型 的圖片&#10;&#10;AI 產生的內容可能不正確。">
            <a:extLst>
              <a:ext uri="{FF2B5EF4-FFF2-40B4-BE49-F238E27FC236}">
                <a16:creationId xmlns:a16="http://schemas.microsoft.com/office/drawing/2014/main" id="{BB55A1C2-3F93-C473-F273-FB02AA6C4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52" y="4852676"/>
            <a:ext cx="3191896" cy="1593844"/>
          </a:xfrm>
          <a:prstGeom prst="rect">
            <a:avLst/>
          </a:prstGeom>
        </p:spPr>
      </p:pic>
      <p:grpSp>
        <p:nvGrpSpPr>
          <p:cNvPr id="5" name="群組 22">
            <a:extLst>
              <a:ext uri="{FF2B5EF4-FFF2-40B4-BE49-F238E27FC236}">
                <a16:creationId xmlns:a16="http://schemas.microsoft.com/office/drawing/2014/main" id="{83417F0A-670A-277A-523B-C9201CA90827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6" name="圖形 23">
              <a:extLst>
                <a:ext uri="{FF2B5EF4-FFF2-40B4-BE49-F238E27FC236}">
                  <a16:creationId xmlns:a16="http://schemas.microsoft.com/office/drawing/2014/main" id="{779B8BE6-AD5F-B2C9-86F4-58EB4C429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7" name="圖形 24">
              <a:extLst>
                <a:ext uri="{FF2B5EF4-FFF2-40B4-BE49-F238E27FC236}">
                  <a16:creationId xmlns:a16="http://schemas.microsoft.com/office/drawing/2014/main" id="{F48542AC-3D1D-0B9C-6BC8-1EC826E98D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46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1193800" y="381000"/>
            <a:ext cx="10541000" cy="1016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Premium-Design, das für sich spricht</a:t>
            </a:r>
          </a:p>
        </p:txBody>
      </p:sp>
      <p:sp>
        <p:nvSpPr>
          <p:cNvPr id="3" name="DesignFeatures"/>
          <p:cNvSpPr/>
          <p:nvPr/>
        </p:nvSpPr>
        <p:spPr>
          <a:xfrm>
            <a:off x="457200" y="1460500"/>
            <a:ext cx="5524500" cy="4940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Ab nur 0,99 kg</a:t>
            </a:r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Eines der leichtesten 14-Zoll-Business-Laptops der Welt</a:t>
            </a:r>
          </a:p>
          <a:p>
            <a:pPr>
              <a:buNone/>
            </a:pPr>
            <a:endParaRPr lang="de-DE" sz="1000" dirty="0"/>
          </a:p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Nano-Ceramic-Technologie</a:t>
            </a:r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9H-Härte-Finish schützt vor Kratzern, Flecken und Fingerabdrücken</a:t>
            </a:r>
          </a:p>
          <a:p>
            <a:pPr>
              <a:buNone/>
            </a:pPr>
            <a:endParaRPr lang="de-DE" sz="1000" dirty="0"/>
          </a:p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ExpertLumi Ambientbeleuchtung</a:t>
            </a:r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Ein einladendes Leuchten, das moderne Eleganz signalisiert</a:t>
            </a:r>
          </a:p>
          <a:p>
            <a:pPr>
              <a:buNone/>
            </a:pPr>
            <a:endParaRPr lang="de-DE" sz="1000" dirty="0"/>
          </a:p>
          <a:p>
            <a:pPr>
              <a:buNone/>
            </a:pPr>
            <a:r>
              <a:rPr lang="de-DE" sz="2000" b="1" dirty="0">
                <a:solidFill>
                  <a:srgbClr val="78BCFF"/>
                </a:solidFill>
                <a:latin typeface="TT Norms Pro" panose="02000503030000020003" pitchFamily="2" charset="0"/>
              </a:rPr>
              <a:t>Ganzmetall-Konstruktion</a:t>
            </a:r>
          </a:p>
          <a:p>
            <a:pPr>
              <a:buNone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Premium-Haptik, die in jedem Konferenzraum Eindruck macht</a:t>
            </a:r>
          </a:p>
        </p:txBody>
      </p:sp>
      <p:pic>
        <p:nvPicPr>
          <p:cNvPr id="7" name="圖片 7" descr="一張含有 電腦, 筆記型電腦, 文字, 輸出裝置 的圖片&#10;&#10;AI 產生的內容可能不正確。">
            <a:extLst>
              <a:ext uri="{FF2B5EF4-FFF2-40B4-BE49-F238E27FC236}">
                <a16:creationId xmlns:a16="http://schemas.microsoft.com/office/drawing/2014/main" id="{4009D371-87B8-0E3A-8EA8-36E2753B1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22229"/>
          <a:stretch>
            <a:fillRect/>
          </a:stretch>
        </p:blipFill>
        <p:spPr>
          <a:xfrm>
            <a:off x="6751578" y="1490850"/>
            <a:ext cx="4983222" cy="5367150"/>
          </a:xfrm>
          <a:prstGeom prst="rect">
            <a:avLst/>
          </a:prstGeom>
        </p:spPr>
      </p:pic>
      <p:grpSp>
        <p:nvGrpSpPr>
          <p:cNvPr id="4" name="群組 22">
            <a:extLst>
              <a:ext uri="{FF2B5EF4-FFF2-40B4-BE49-F238E27FC236}">
                <a16:creationId xmlns:a16="http://schemas.microsoft.com/office/drawing/2014/main" id="{0E8A9D41-395B-37E8-EC19-DBDD40F401BD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5" name="圖形 23">
              <a:extLst>
                <a:ext uri="{FF2B5EF4-FFF2-40B4-BE49-F238E27FC236}">
                  <a16:creationId xmlns:a16="http://schemas.microsoft.com/office/drawing/2014/main" id="{5BE92357-3655-6DF7-CDBE-C9EFF2ED7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6" name="圖形 24">
              <a:extLst>
                <a:ext uri="{FF2B5EF4-FFF2-40B4-BE49-F238E27FC236}">
                  <a16:creationId xmlns:a16="http://schemas.microsoft.com/office/drawing/2014/main" id="{4BE066C9-6AE1-8C12-9194-E1CF5B5F18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1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1193800" y="381000"/>
            <a:ext cx="10541000" cy="762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Beeindruckendes Display &amp; Audio</a:t>
            </a:r>
          </a:p>
        </p:txBody>
      </p:sp>
      <p:sp>
        <p:nvSpPr>
          <p:cNvPr id="3" name="Display"/>
          <p:cNvSpPr/>
          <p:nvPr/>
        </p:nvSpPr>
        <p:spPr>
          <a:xfrm>
            <a:off x="6210300" y="1270000"/>
            <a:ext cx="5524500" cy="2578100"/>
          </a:xfrm>
          <a:prstGeom prst="roundRect">
            <a:avLst>
              <a:gd name="adj" fmla="val 3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de-DE" sz="2800" b="1" dirty="0">
                <a:solidFill>
                  <a:srgbClr val="78BCFF"/>
                </a:solidFill>
                <a:latin typeface="TT Norms Pro" panose="02000503030000020003" pitchFamily="2" charset="0"/>
              </a:rPr>
              <a:t>14" 3K Tandem OLED</a:t>
            </a:r>
          </a:p>
          <a:p>
            <a:pPr>
              <a:buNone/>
            </a:pPr>
            <a:endParaRPr lang="de-DE" sz="8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1.400 Nits HDR-Spitzenhelligkeit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100% DCI-P3 Farbraum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Touchscreen-Option verfügbar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Ideal für Präsentationen, Design und Videokonferenzen</a:t>
            </a:r>
          </a:p>
        </p:txBody>
      </p:sp>
      <p:sp>
        <p:nvSpPr>
          <p:cNvPr id="4" name="Audio"/>
          <p:cNvSpPr/>
          <p:nvPr/>
        </p:nvSpPr>
        <p:spPr>
          <a:xfrm>
            <a:off x="6210300" y="3949700"/>
            <a:ext cx="5524500" cy="2705100"/>
          </a:xfrm>
          <a:prstGeom prst="roundRect">
            <a:avLst>
              <a:gd name="adj" fmla="val 3000"/>
            </a:avLst>
          </a:prstGeom>
          <a:solidFill>
            <a:srgbClr val="0F2540"/>
          </a:solidFill>
          <a:ln w="9525">
            <a:solidFill>
              <a:srgbClr val="78BCFF">
                <a:alpha val="40000"/>
              </a:srgbClr>
            </a:solidFill>
            <a:round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de-DE" sz="2800" b="1" dirty="0">
                <a:solidFill>
                  <a:srgbClr val="78BCFF"/>
                </a:solidFill>
                <a:latin typeface="TT Norms Pro" panose="02000503030000020003" pitchFamily="2" charset="0"/>
              </a:rPr>
              <a:t>Immersives 6-Lautsprecher-Audio</a:t>
            </a:r>
          </a:p>
          <a:p>
            <a:pPr>
              <a:buNone/>
            </a:pPr>
            <a:endParaRPr lang="de-DE" sz="8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2 Dual-Woofer + 2 Hochtöner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Surround-Sound für Konferenzgespräche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KI-Rauschunterdrückung für kristallklare Anrufe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E0E0E0"/>
                </a:solidFill>
                <a:latin typeface="Roboto" panose="02000000000000000000" pitchFamily="2" charset="0"/>
              </a:rPr>
              <a:t>Erstklassiges Laptop-Audio-Erlebnis</a:t>
            </a:r>
          </a:p>
        </p:txBody>
      </p:sp>
      <p:grpSp>
        <p:nvGrpSpPr>
          <p:cNvPr id="7" name="群組 1">
            <a:extLst>
              <a:ext uri="{FF2B5EF4-FFF2-40B4-BE49-F238E27FC236}">
                <a16:creationId xmlns:a16="http://schemas.microsoft.com/office/drawing/2014/main" id="{6197B815-5706-4302-E319-95E2B8786977}"/>
              </a:ext>
            </a:extLst>
          </p:cNvPr>
          <p:cNvGrpSpPr/>
          <p:nvPr/>
        </p:nvGrpSpPr>
        <p:grpSpPr>
          <a:xfrm>
            <a:off x="391176" y="1788324"/>
            <a:ext cx="5404608" cy="4114800"/>
            <a:chOff x="-1691475" y="535165"/>
            <a:chExt cx="8124797" cy="5703093"/>
          </a:xfrm>
        </p:grpSpPr>
        <p:pic>
          <p:nvPicPr>
            <p:cNvPr id="8" name="圖片 2">
              <a:extLst>
                <a:ext uri="{FF2B5EF4-FFF2-40B4-BE49-F238E27FC236}">
                  <a16:creationId xmlns:a16="http://schemas.microsoft.com/office/drawing/2014/main" id="{CABA2CF3-EFD4-FB98-67E6-269E4020A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70" b="-1594"/>
            <a:stretch>
              <a:fillRect/>
            </a:stretch>
          </p:blipFill>
          <p:spPr>
            <a:xfrm>
              <a:off x="-1691475" y="535165"/>
              <a:ext cx="8124797" cy="5703093"/>
            </a:xfrm>
            <a:prstGeom prst="rect">
              <a:avLst/>
            </a:prstGeom>
          </p:spPr>
        </p:pic>
        <p:pic>
          <p:nvPicPr>
            <p:cNvPr id="9" name="shutterstock_3816417663_OLED slide_city (1)">
              <a:hlinkClick r:id="" action="ppaction://media"/>
              <a:extLst>
                <a:ext uri="{FF2B5EF4-FFF2-40B4-BE49-F238E27FC236}">
                  <a16:creationId xmlns:a16="http://schemas.microsoft.com/office/drawing/2014/main" id="{A167CC38-C478-B2F1-33CF-2B83C414DC3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rcRect l="10107"/>
            <a:stretch>
              <a:fillRect/>
            </a:stretch>
          </p:blipFill>
          <p:spPr>
            <a:xfrm>
              <a:off x="-749010" y="767935"/>
              <a:ext cx="6233986" cy="3900892"/>
            </a:xfrm>
            <a:prstGeom prst="rect">
              <a:avLst/>
            </a:prstGeom>
          </p:spPr>
        </p:pic>
      </p:grpSp>
      <p:grpSp>
        <p:nvGrpSpPr>
          <p:cNvPr id="5" name="群組 22">
            <a:extLst>
              <a:ext uri="{FF2B5EF4-FFF2-40B4-BE49-F238E27FC236}">
                <a16:creationId xmlns:a16="http://schemas.microsoft.com/office/drawing/2014/main" id="{7CC229D9-2144-FAEA-E159-3FAB1162082A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6" name="圖形 23">
              <a:extLst>
                <a:ext uri="{FF2B5EF4-FFF2-40B4-BE49-F238E27FC236}">
                  <a16:creationId xmlns:a16="http://schemas.microsoft.com/office/drawing/2014/main" id="{431484E9-05FA-BF1F-AF1C-E6C92D292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10" name="圖形 24">
              <a:extLst>
                <a:ext uri="{FF2B5EF4-FFF2-40B4-BE49-F238E27FC236}">
                  <a16:creationId xmlns:a16="http://schemas.microsoft.com/office/drawing/2014/main" id="{19B97D5E-3218-949A-F0C5-3A9A2FBA8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755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9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457200" y="381000"/>
            <a:ext cx="11277600" cy="762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/>
          <a:lstStyle/>
          <a:p>
            <a:pPr algn="ctr">
              <a:buNone/>
            </a:pPr>
            <a:r>
              <a:rPr lang="de-DE" sz="4000" dirty="0">
                <a:gradFill>
                  <a:gsLst>
                    <a:gs pos="0">
                      <a:srgbClr val="E6F3FF"/>
                    </a:gs>
                    <a:gs pos="78624">
                      <a:srgbClr val="78BCFF"/>
                    </a:gs>
                  </a:gsLst>
                  <a:lin ang="0" scaled="1"/>
                </a:gradFill>
                <a:latin typeface="TT Norms Pro Medium" panose="02000803030000020003" pitchFamily="2" charset="0"/>
              </a:rPr>
              <a:t>MIL-STD-810H zertifiziert</a:t>
            </a:r>
          </a:p>
        </p:txBody>
      </p:sp>
      <p:sp>
        <p:nvSpPr>
          <p:cNvPr id="3" name="Subtitle"/>
          <p:cNvSpPr/>
          <p:nvPr/>
        </p:nvSpPr>
        <p:spPr>
          <a:xfrm>
            <a:off x="914400" y="1206500"/>
            <a:ext cx="10363200" cy="508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/>
          <a:lstStyle/>
          <a:p>
            <a:pPr algn="ctr">
              <a:buNone/>
            </a:pPr>
            <a:r>
              <a:rPr lang="de-DE" sz="1800" dirty="0">
                <a:solidFill>
                  <a:srgbClr val="E0E0E0"/>
                </a:solidFill>
                <a:latin typeface="Roboto" panose="02000000000000000000" pitchFamily="2" charset="0"/>
              </a:rPr>
              <a:t>24 Testverfahren — entwickelt, um in jedem Umfeld zu bestehen</a:t>
            </a:r>
          </a:p>
        </p:txBody>
      </p:sp>
      <p:graphicFrame>
        <p:nvGraphicFramePr>
          <p:cNvPr id="15" name="表格 2">
            <a:extLst>
              <a:ext uri="{FF2B5EF4-FFF2-40B4-BE49-F238E27FC236}">
                <a16:creationId xmlns:a16="http://schemas.microsoft.com/office/drawing/2014/main" id="{C4D8B217-3E8D-4C48-8455-383CBF064114}"/>
              </a:ext>
            </a:extLst>
          </p:cNvPr>
          <p:cNvGraphicFramePr>
            <a:graphicFrameLocks noGrp="1"/>
          </p:cNvGraphicFramePr>
          <p:nvPr/>
        </p:nvGraphicFramePr>
        <p:xfrm>
          <a:off x="695999" y="2627540"/>
          <a:ext cx="10800000" cy="1197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787151504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425511610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772552811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839016987"/>
                    </a:ext>
                  </a:extLst>
                </a:gridCol>
              </a:tblGrid>
              <a:tr h="1197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Scharniertest (Clamshell)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Bis zu </a:t>
                      </a:r>
                      <a:r>
                        <a:rPr lang="de-DE" altLang="zh-CN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50.000</a:t>
                      </a:r>
                      <a:r>
                        <a:rPr lang="de-DE" altLang="zh-CN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Öffnungs-/Schließzyklen, entspricht einer Nutzung von 24 Mal pro Tag über 6 Jahre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Falltest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Übersteht einen einzelnen Sturz aus bis zu </a:t>
                      </a:r>
                      <a:r>
                        <a:rPr lang="de-DE" altLang="zh-TW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120</a:t>
                      </a: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cm¹ Höhe auf die Unterseite, auf Betonboden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Drucktest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Sowohl der Deckel als auch die Unterseite halten einem Druck von </a:t>
                      </a:r>
                      <a:r>
                        <a:rPr lang="de-DE" altLang="zh-TW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50</a:t>
                      </a: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kg² Druckkraft stand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Panel-Drucktest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/>
                          <a:ea typeface="Roboto"/>
                          <a:cs typeface="+mn-cs"/>
                        </a:rPr>
                        <a:t>Das Display hält einem simulierten Gewicht von bis zu </a:t>
                      </a:r>
                      <a:r>
                        <a:rPr lang="de-DE" altLang="zh-TW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25</a:t>
                      </a: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/>
                          <a:ea typeface="Roboto"/>
                          <a:cs typeface="+mn-cs"/>
                        </a:rPr>
                        <a:t> kg³ Flugzeuggepäck auf dem Deckel stand, ohne zu brechen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691742"/>
                  </a:ext>
                </a:extLst>
              </a:tr>
            </a:tbl>
          </a:graphicData>
        </a:graphic>
      </p:graphicFrame>
      <p:pic>
        <p:nvPicPr>
          <p:cNvPr id="16" name="圖片 3">
            <a:extLst>
              <a:ext uri="{FF2B5EF4-FFF2-40B4-BE49-F238E27FC236}">
                <a16:creationId xmlns:a16="http://schemas.microsoft.com/office/drawing/2014/main" id="{177AD52B-496F-C035-CBB6-4C59F8944C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740" y="3862937"/>
            <a:ext cx="442037" cy="654663"/>
          </a:xfrm>
          <a:prstGeom prst="rect">
            <a:avLst/>
          </a:prstGeom>
        </p:spPr>
      </p:pic>
      <p:pic>
        <p:nvPicPr>
          <p:cNvPr id="17" name="圖片 8">
            <a:extLst>
              <a:ext uri="{FF2B5EF4-FFF2-40B4-BE49-F238E27FC236}">
                <a16:creationId xmlns:a16="http://schemas.microsoft.com/office/drawing/2014/main" id="{7DC22A06-FDE7-D6D6-BD74-7334D5FFC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16" y="1875882"/>
            <a:ext cx="725495" cy="598468"/>
          </a:xfrm>
          <a:prstGeom prst="rect">
            <a:avLst/>
          </a:prstGeom>
        </p:spPr>
      </p:pic>
      <p:pic>
        <p:nvPicPr>
          <p:cNvPr id="18" name="圖片 10">
            <a:extLst>
              <a:ext uri="{FF2B5EF4-FFF2-40B4-BE49-F238E27FC236}">
                <a16:creationId xmlns:a16="http://schemas.microsoft.com/office/drawing/2014/main" id="{E3FEFD39-DAF8-451A-F06E-E5DDA21F06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467" y="1931309"/>
            <a:ext cx="977975" cy="487615"/>
          </a:xfrm>
          <a:prstGeom prst="rect">
            <a:avLst/>
          </a:prstGeom>
        </p:spPr>
      </p:pic>
      <p:pic>
        <p:nvPicPr>
          <p:cNvPr id="19" name="圖片 11">
            <a:extLst>
              <a:ext uri="{FF2B5EF4-FFF2-40B4-BE49-F238E27FC236}">
                <a16:creationId xmlns:a16="http://schemas.microsoft.com/office/drawing/2014/main" id="{CEF4AC93-E5CD-FEA5-55CB-9548994638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9" y="3907073"/>
            <a:ext cx="802511" cy="566391"/>
          </a:xfrm>
          <a:prstGeom prst="rect">
            <a:avLst/>
          </a:prstGeom>
        </p:spPr>
      </p:pic>
      <p:pic>
        <p:nvPicPr>
          <p:cNvPr id="24" name="圖片 14">
            <a:extLst>
              <a:ext uri="{FF2B5EF4-FFF2-40B4-BE49-F238E27FC236}">
                <a16:creationId xmlns:a16="http://schemas.microsoft.com/office/drawing/2014/main" id="{E30B1FB4-A666-DF33-02B9-91DD21CE8C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36" y="1930191"/>
            <a:ext cx="888396" cy="489850"/>
          </a:xfrm>
          <a:prstGeom prst="rect">
            <a:avLst/>
          </a:prstGeom>
        </p:spPr>
      </p:pic>
      <p:pic>
        <p:nvPicPr>
          <p:cNvPr id="25" name="圖片 15">
            <a:extLst>
              <a:ext uri="{FF2B5EF4-FFF2-40B4-BE49-F238E27FC236}">
                <a16:creationId xmlns:a16="http://schemas.microsoft.com/office/drawing/2014/main" id="{20889A75-98A5-D914-EE50-768F6CBA3E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01" y="1892136"/>
            <a:ext cx="922115" cy="565961"/>
          </a:xfrm>
          <a:prstGeom prst="rect">
            <a:avLst/>
          </a:prstGeom>
        </p:spPr>
      </p:pic>
      <p:pic>
        <p:nvPicPr>
          <p:cNvPr id="26" name="圖片 17">
            <a:extLst>
              <a:ext uri="{FF2B5EF4-FFF2-40B4-BE49-F238E27FC236}">
                <a16:creationId xmlns:a16="http://schemas.microsoft.com/office/drawing/2014/main" id="{1400E135-C26E-0E42-E023-780FD3CB29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05" y="3932259"/>
            <a:ext cx="888698" cy="516018"/>
          </a:xfrm>
          <a:prstGeom prst="rect">
            <a:avLst/>
          </a:prstGeom>
        </p:spPr>
      </p:pic>
      <p:pic>
        <p:nvPicPr>
          <p:cNvPr id="27" name="圖片 18" descr="一張含有 黑色, 黑暗 的圖片&#10;&#10;自動產生的描述">
            <a:extLst>
              <a:ext uri="{FF2B5EF4-FFF2-40B4-BE49-F238E27FC236}">
                <a16:creationId xmlns:a16="http://schemas.microsoft.com/office/drawing/2014/main" id="{8F92F1AD-6262-DFC0-8EBA-8D150E87F7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9" y="3908573"/>
            <a:ext cx="806508" cy="563391"/>
          </a:xfrm>
          <a:prstGeom prst="rect">
            <a:avLst/>
          </a:prstGeom>
        </p:spPr>
      </p:pic>
      <p:graphicFrame>
        <p:nvGraphicFramePr>
          <p:cNvPr id="28" name="表格 1">
            <a:extLst>
              <a:ext uri="{FF2B5EF4-FFF2-40B4-BE49-F238E27FC236}">
                <a16:creationId xmlns:a16="http://schemas.microsoft.com/office/drawing/2014/main" id="{1661C255-3830-D6A7-A8A3-BC4655D2768C}"/>
              </a:ext>
            </a:extLst>
          </p:cNvPr>
          <p:cNvGraphicFramePr>
            <a:graphicFrameLocks noGrp="1"/>
          </p:cNvGraphicFramePr>
          <p:nvPr/>
        </p:nvGraphicFramePr>
        <p:xfrm>
          <a:off x="696000" y="4725436"/>
          <a:ext cx="10800000" cy="793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043473989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85840544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331929844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274941096"/>
                    </a:ext>
                  </a:extLst>
                </a:gridCol>
              </a:tblGrid>
              <a:tr h="7394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Tastatur-Haltbarkeitstest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Bis zu </a:t>
                      </a:r>
                      <a:r>
                        <a:rPr lang="de-DE" altLang="zh-TW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 Millionen </a:t>
                      </a: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Tastenanschläge Lebensdauer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Tastatur-Spritzwassertest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altLang="zh-CN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/>
                          <a:ea typeface="Roboto"/>
                          <a:cs typeface="+mn-cs"/>
                        </a:rPr>
                        <a:t>Widersteht Wasserverschüttungen von bis zu </a:t>
                      </a:r>
                      <a:r>
                        <a:rPr lang="de-DE" altLang="zh-CN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355</a:t>
                      </a:r>
                      <a:r>
                        <a:rPr lang="de-DE" altLang="zh-CN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/>
                          <a:ea typeface="Roboto"/>
                          <a:cs typeface="+mn-cs"/>
                        </a:rPr>
                        <a:t> cc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Anschluss-Haltbarkeitstest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TW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5.000 </a:t>
                      </a: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/>
                          <a:ea typeface="Roboto"/>
                          <a:cs typeface="+mn-cs"/>
                        </a:rPr>
                        <a:t>Einsteck-/Entnahmetests zur Sicherstellung der physischen Haltbarkeit der I/O-Anschlüsse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T Norms Pro" panose="02000503030000020003" pitchFamily="2" charset="0"/>
                          <a:ea typeface="+mn-ea"/>
                          <a:cs typeface="Calibri" pitchFamily="34" charset="0"/>
                        </a:rPr>
                        <a:t>Verdrehungstest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de-DE" altLang="zh-TW" sz="1000" b="1" i="0" kern="1200" dirty="0">
                          <a:solidFill>
                            <a:srgbClr val="78BC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50.000 </a:t>
                      </a:r>
                      <a:r>
                        <a:rPr lang="de-DE" altLang="zh-TW" sz="1000" b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Roboto"/>
                          <a:ea typeface="Roboto"/>
                          <a:cs typeface="+mn-cs"/>
                        </a:rPr>
                        <a:t>Gehäuseverdrehungstests zur Simulation normaler Handhabung und Transport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8007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5371F4-3B69-94E3-0A23-83C951514AE1}"/>
              </a:ext>
            </a:extLst>
          </p:cNvPr>
          <p:cNvSpPr txBox="1"/>
          <p:nvPr/>
        </p:nvSpPr>
        <p:spPr>
          <a:xfrm>
            <a:off x="457200" y="5562600"/>
            <a:ext cx="11278800" cy="1181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2750" hangingPunct="0"/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Der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Prüfstand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variiert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nach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Modell </a:t>
            </a:r>
          </a:p>
          <a:p>
            <a:pPr defTabSz="412750" hangingPunct="0"/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Falltest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ohne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Verpackung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; muss den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Aufprall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auf der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Unterseite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standhalten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defTabSz="412750" hangingPunct="0"/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Die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Aufprallfläche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hat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einen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Durchmesser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von 15cm</a:t>
            </a:r>
          </a:p>
          <a:p>
            <a:pPr defTabSz="412750" hangingPunct="0"/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Die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Aufprallfläche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hat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einen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Durchmesser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von 3cm</a:t>
            </a:r>
          </a:p>
          <a:p>
            <a:pPr defTabSz="412750" hangingPunct="0"/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Die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Tastatur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ist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gegen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verschüttete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Flüssigkeiten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geschützt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jedoch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nicht </a:t>
            </a:r>
            <a:r>
              <a:rPr lang="en-US" altLang="zh-TW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wasserdicht</a:t>
            </a:r>
            <a:r>
              <a:rPr lang="en-US" altLang="zh-TW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  <p:grpSp>
        <p:nvGrpSpPr>
          <p:cNvPr id="4" name="群組 22">
            <a:extLst>
              <a:ext uri="{FF2B5EF4-FFF2-40B4-BE49-F238E27FC236}">
                <a16:creationId xmlns:a16="http://schemas.microsoft.com/office/drawing/2014/main" id="{BC85ED6C-63EA-43FA-2140-30DC54DD75D9}"/>
              </a:ext>
            </a:extLst>
          </p:cNvPr>
          <p:cNvGrpSpPr/>
          <p:nvPr/>
        </p:nvGrpSpPr>
        <p:grpSpPr>
          <a:xfrm>
            <a:off x="10041905" y="229649"/>
            <a:ext cx="1773021" cy="184689"/>
            <a:chOff x="7005030" y="813807"/>
            <a:chExt cx="3068811" cy="319668"/>
          </a:xfrm>
        </p:grpSpPr>
        <p:pic>
          <p:nvPicPr>
            <p:cNvPr id="6" name="圖形 23">
              <a:extLst>
                <a:ext uri="{FF2B5EF4-FFF2-40B4-BE49-F238E27FC236}">
                  <a16:creationId xmlns:a16="http://schemas.microsoft.com/office/drawing/2014/main" id="{0FABE62B-194E-99DD-7481-61E58D69D0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91082" t="1" b="-1"/>
            <a:stretch>
              <a:fillRect/>
            </a:stretch>
          </p:blipFill>
          <p:spPr>
            <a:xfrm>
              <a:off x="9800166" y="813807"/>
              <a:ext cx="273675" cy="319668"/>
            </a:xfrm>
            <a:prstGeom prst="rect">
              <a:avLst/>
            </a:prstGeom>
          </p:spPr>
        </p:pic>
        <p:pic>
          <p:nvPicPr>
            <p:cNvPr id="7" name="圖形 24">
              <a:extLst>
                <a:ext uri="{FF2B5EF4-FFF2-40B4-BE49-F238E27FC236}">
                  <a16:creationId xmlns:a16="http://schemas.microsoft.com/office/drawing/2014/main" id="{85EB9DA1-0591-2B6F-6F4F-223D071535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r="8918"/>
            <a:stretch>
              <a:fillRect/>
            </a:stretch>
          </p:blipFill>
          <p:spPr>
            <a:xfrm>
              <a:off x="7005030" y="813807"/>
              <a:ext cx="2795137" cy="319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68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1E0D6F62-D535-FDA3-9A26-3AED1DCE4461}"/>
              </a:ext>
            </a:extLst>
          </p:cNvPr>
          <p:cNvSpPr txBox="1"/>
          <p:nvPr/>
        </p:nvSpPr>
        <p:spPr>
          <a:xfrm>
            <a:off x="0" y="630244"/>
            <a:ext cx="1219200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133" lvl="0" algn="ctr" defTabSz="304770">
              <a:spcBef>
                <a:spcPts val="1356"/>
              </a:spcBef>
              <a:defRPr/>
            </a:pPr>
            <a:r>
              <a:rPr lang="de-DE" altLang="zh-TW" sz="3200" spc="-2">
                <a:solidFill>
                  <a:srgbClr val="00FFFF"/>
                </a:solidFill>
                <a:latin typeface="TT Norms Pro Medium" panose="02000803030000020003" pitchFamily="2" charset="0"/>
              </a:rPr>
              <a:t>ASUS EXPERTGUARDIAN</a:t>
            </a:r>
            <a:endParaRPr lang="en-HK" altLang="zh-TW" sz="3200" spc="-2">
              <a:solidFill>
                <a:srgbClr val="00FFFF"/>
              </a:solidFill>
              <a:latin typeface="TT Norms Pro Medium" panose="02000803030000020003" pitchFamily="2" charset="0"/>
            </a:endParaRPr>
          </a:p>
        </p:txBody>
      </p: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0478235C-2227-DD3E-0D27-76FC1A09D817}"/>
              </a:ext>
            </a:extLst>
          </p:cNvPr>
          <p:cNvGrpSpPr/>
          <p:nvPr/>
        </p:nvGrpSpPr>
        <p:grpSpPr>
          <a:xfrm>
            <a:off x="7969385" y="1580655"/>
            <a:ext cx="3166928" cy="4486769"/>
            <a:chOff x="7969385" y="1694955"/>
            <a:chExt cx="3166928" cy="4486769"/>
          </a:xfrm>
        </p:grpSpPr>
        <p:sp>
          <p:nvSpPr>
            <p:cNvPr id="52" name="Rectangle: Rounded Corners 13">
              <a:extLst>
                <a:ext uri="{FF2B5EF4-FFF2-40B4-BE49-F238E27FC236}">
                  <a16:creationId xmlns:a16="http://schemas.microsoft.com/office/drawing/2014/main" id="{07B1C5D9-C054-272A-6451-DC26BFFCA6A1}"/>
                </a:ext>
              </a:extLst>
            </p:cNvPr>
            <p:cNvSpPr/>
            <p:nvPr/>
          </p:nvSpPr>
          <p:spPr>
            <a:xfrm>
              <a:off x="7974765" y="1694955"/>
              <a:ext cx="3161548" cy="4486769"/>
            </a:xfrm>
            <a:prstGeom prst="roundRect">
              <a:avLst>
                <a:gd name="adj" fmla="val 4833"/>
              </a:avLst>
            </a:prstGeom>
            <a:solidFill>
              <a:srgbClr val="182A46">
                <a:alpha val="7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88E0A15E-A895-9D36-6B51-9F79E0E9B53C}"/>
                </a:ext>
              </a:extLst>
            </p:cNvPr>
            <p:cNvSpPr txBox="1"/>
            <p:nvPr/>
          </p:nvSpPr>
          <p:spPr>
            <a:xfrm>
              <a:off x="7969385" y="1981830"/>
              <a:ext cx="31615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2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+mn-cs"/>
                </a:rPr>
                <a:t>IT-Lösungssicherheit</a:t>
              </a:r>
            </a:p>
          </p:txBody>
        </p:sp>
        <p:sp>
          <p:nvSpPr>
            <p:cNvPr id="107" name="矩形 72">
              <a:extLst>
                <a:ext uri="{FF2B5EF4-FFF2-40B4-BE49-F238E27FC236}">
                  <a16:creationId xmlns:a16="http://schemas.microsoft.com/office/drawing/2014/main" id="{0D47EF49-7948-97E5-6587-65F3461FDEDC}"/>
                </a:ext>
              </a:extLst>
            </p:cNvPr>
            <p:cNvSpPr/>
            <p:nvPr/>
          </p:nvSpPr>
          <p:spPr>
            <a:xfrm>
              <a:off x="8225834" y="3417784"/>
              <a:ext cx="1291736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ASUS Control Center</a:t>
              </a:r>
              <a:endParaRPr kumimoji="0" lang="zh-TW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微軟正黑體"/>
                <a:cs typeface="Segoe UI" pitchFamily="34" charset="0"/>
              </a:endParaRPr>
            </a:p>
          </p:txBody>
        </p:sp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24893C7F-E390-86FC-9E65-D076D33555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20595" y="2884175"/>
              <a:ext cx="502214" cy="397586"/>
            </a:xfrm>
            <a:prstGeom prst="rect">
              <a:avLst/>
            </a:prstGeom>
          </p:spPr>
        </p:pic>
        <p:sp>
          <p:nvSpPr>
            <p:cNvPr id="109" name="矩形 72">
              <a:extLst>
                <a:ext uri="{FF2B5EF4-FFF2-40B4-BE49-F238E27FC236}">
                  <a16:creationId xmlns:a16="http://schemas.microsoft.com/office/drawing/2014/main" id="{642AB22B-4C64-8C98-E729-A22A0F27A9F9}"/>
                </a:ext>
              </a:extLst>
            </p:cNvPr>
            <p:cNvSpPr/>
            <p:nvPr/>
          </p:nvSpPr>
          <p:spPr>
            <a:xfrm>
              <a:off x="8225834" y="4519150"/>
              <a:ext cx="1291736" cy="32316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/>
                  <a:ea typeface="Roboto"/>
                  <a:cs typeface="Segoe UI"/>
                </a:rPr>
                <a:t>IT-Management-Lösung</a:t>
              </a:r>
              <a:endParaRPr lang="zh-TW" altLang="en-US" sz="1050">
                <a:solidFill>
                  <a:prstClr val="white">
                    <a:lumMod val="85000"/>
                  </a:prstClr>
                </a:solidFill>
                <a:latin typeface="Roboto"/>
                <a:cs typeface="Segoe UI"/>
              </a:endParaRPr>
            </a:p>
          </p:txBody>
        </p:sp>
        <p:pic>
          <p:nvPicPr>
            <p:cNvPr id="110" name="圖片 109">
              <a:extLst>
                <a:ext uri="{FF2B5EF4-FFF2-40B4-BE49-F238E27FC236}">
                  <a16:creationId xmlns:a16="http://schemas.microsoft.com/office/drawing/2014/main" id="{9CDECFA5-C624-A11F-E66E-ED82087AC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</a:blip>
            <a:stretch>
              <a:fillRect/>
            </a:stretch>
          </p:blipFill>
          <p:spPr>
            <a:xfrm>
              <a:off x="8607105" y="3993311"/>
              <a:ext cx="529195" cy="429222"/>
            </a:xfrm>
            <a:prstGeom prst="rect">
              <a:avLst/>
            </a:prstGeom>
          </p:spPr>
        </p:pic>
        <p:sp>
          <p:nvSpPr>
            <p:cNvPr id="111" name="文字方塊 110">
              <a:extLst>
                <a:ext uri="{FF2B5EF4-FFF2-40B4-BE49-F238E27FC236}">
                  <a16:creationId xmlns:a16="http://schemas.microsoft.com/office/drawing/2014/main" id="{3B62F7D8-ED3D-3058-4459-A8ECB4923670}"/>
                </a:ext>
              </a:extLst>
            </p:cNvPr>
            <p:cNvSpPr txBox="1"/>
            <p:nvPr/>
          </p:nvSpPr>
          <p:spPr>
            <a:xfrm>
              <a:off x="9593480" y="3417784"/>
              <a:ext cx="1407338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TW"/>
              </a:defPPr>
              <a:lvl1pPr marR="0" lvl="0" indent="0" algn="ctr" defTabSz="119675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defRPr>
              </a:lvl1pPr>
            </a:lstStyle>
            <a:p>
              <a:r>
                <a:rPr lang="de-DE" altLang="zh-TW">
                  <a:solidFill>
                    <a:prstClr val="white">
                      <a:lumMod val="85000"/>
                    </a:prstClr>
                  </a:solidFill>
                </a:rPr>
                <a:t>Cloud-Wiederherstellung</a:t>
              </a:r>
            </a:p>
          </p:txBody>
        </p:sp>
        <p:pic>
          <p:nvPicPr>
            <p:cNvPr id="112" name="Picture 12" descr="Reload Cloud icon | Freepik">
              <a:extLst>
                <a:ext uri="{FF2B5EF4-FFF2-40B4-BE49-F238E27FC236}">
                  <a16:creationId xmlns:a16="http://schemas.microsoft.com/office/drawing/2014/main" id="{D9CACB6A-381C-09C6-DBF5-BFD612950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4066" y="2829886"/>
              <a:ext cx="506168" cy="50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C356B3C1-DDDE-9BD1-4811-078EDEBC47E9}"/>
              </a:ext>
            </a:extLst>
          </p:cNvPr>
          <p:cNvGrpSpPr/>
          <p:nvPr/>
        </p:nvGrpSpPr>
        <p:grpSpPr>
          <a:xfrm>
            <a:off x="4515226" y="1580655"/>
            <a:ext cx="3185377" cy="4486769"/>
            <a:chOff x="4515226" y="1694955"/>
            <a:chExt cx="3185377" cy="4486769"/>
          </a:xfrm>
        </p:grpSpPr>
        <p:sp>
          <p:nvSpPr>
            <p:cNvPr id="25" name="Rectangle: Rounded Corners 13">
              <a:extLst>
                <a:ext uri="{FF2B5EF4-FFF2-40B4-BE49-F238E27FC236}">
                  <a16:creationId xmlns:a16="http://schemas.microsoft.com/office/drawing/2014/main" id="{F1BD46A8-BE30-140F-F9E6-2D4CBB50E408}"/>
                </a:ext>
              </a:extLst>
            </p:cNvPr>
            <p:cNvSpPr/>
            <p:nvPr/>
          </p:nvSpPr>
          <p:spPr>
            <a:xfrm>
              <a:off x="4515226" y="1694955"/>
              <a:ext cx="3161548" cy="4486769"/>
            </a:xfrm>
            <a:prstGeom prst="roundRect">
              <a:avLst>
                <a:gd name="adj" fmla="val 4950"/>
              </a:avLst>
            </a:prstGeom>
            <a:solidFill>
              <a:srgbClr val="182A46">
                <a:alpha val="7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518C956-2F77-F70F-68A7-869C94938AFA}"/>
                </a:ext>
              </a:extLst>
            </p:cNvPr>
            <p:cNvSpPr/>
            <p:nvPr/>
          </p:nvSpPr>
          <p:spPr>
            <a:xfrm>
              <a:off x="4518870" y="1981830"/>
              <a:ext cx="315790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2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+mn-cs"/>
                </a:rPr>
                <a:t>Gerätesicherheit</a:t>
              </a:r>
            </a:p>
          </p:txBody>
        </p:sp>
        <p:sp>
          <p:nvSpPr>
            <p:cNvPr id="83" name="矩形 52">
              <a:extLst>
                <a:ext uri="{FF2B5EF4-FFF2-40B4-BE49-F238E27FC236}">
                  <a16:creationId xmlns:a16="http://schemas.microsoft.com/office/drawing/2014/main" id="{E5C9575B-9E9C-3CA3-D49D-7F78B3CA396F}"/>
                </a:ext>
              </a:extLst>
            </p:cNvPr>
            <p:cNvSpPr/>
            <p:nvPr/>
          </p:nvSpPr>
          <p:spPr>
            <a:xfrm>
              <a:off x="4715084" y="3417784"/>
              <a:ext cx="1432512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Fingerabdrucksensor</a:t>
              </a:r>
              <a:endParaRPr kumimoji="0" lang="zh-TW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微軟正黑體"/>
                <a:cs typeface="Segoe UI" pitchFamily="34" charset="0"/>
              </a:endParaRPr>
            </a:p>
          </p:txBody>
        </p:sp>
        <p:sp>
          <p:nvSpPr>
            <p:cNvPr id="84" name="文字方塊 50">
              <a:extLst>
                <a:ext uri="{FF2B5EF4-FFF2-40B4-BE49-F238E27FC236}">
                  <a16:creationId xmlns:a16="http://schemas.microsoft.com/office/drawing/2014/main" id="{75576A7A-5805-081A-2985-32017E5AF839}"/>
                </a:ext>
              </a:extLst>
            </p:cNvPr>
            <p:cNvSpPr txBox="1"/>
            <p:nvPr/>
          </p:nvSpPr>
          <p:spPr>
            <a:xfrm>
              <a:off x="6024045" y="5552336"/>
              <a:ext cx="160093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Webcam</a:t>
              </a:r>
              <a:r>
                <a:rPr lang="zh-TW" altLang="en-US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cs typeface="Segoe UI" pitchFamily="34" charset="0"/>
                </a:rPr>
                <a:t> </a:t>
              </a: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Datenschutz-</a:t>
              </a:r>
              <a:br>
                <a:rPr lang="en-US" altLang="zh-TW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</a:b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Blende</a:t>
              </a:r>
              <a:endParaRPr lang="zh-TW" altLang="en-US" sz="1050">
                <a:solidFill>
                  <a:prstClr val="white">
                    <a:lumMod val="85000"/>
                  </a:prstClr>
                </a:solidFill>
                <a:latin typeface="Roboto" panose="02000000000000000000" pitchFamily="2" charset="0"/>
                <a:cs typeface="Segoe UI" pitchFamily="34" charset="0"/>
              </a:endParaRPr>
            </a:p>
          </p:txBody>
        </p:sp>
        <p:sp>
          <p:nvSpPr>
            <p:cNvPr id="85" name="矩形 72">
              <a:extLst>
                <a:ext uri="{FF2B5EF4-FFF2-40B4-BE49-F238E27FC236}">
                  <a16:creationId xmlns:a16="http://schemas.microsoft.com/office/drawing/2014/main" id="{6D656C2E-4781-E100-01BC-185D6D77960E}"/>
                </a:ext>
              </a:extLst>
            </p:cNvPr>
            <p:cNvSpPr/>
            <p:nvPr/>
          </p:nvSpPr>
          <p:spPr>
            <a:xfrm>
              <a:off x="6252894" y="4519150"/>
              <a:ext cx="1143232" cy="33086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 defTabSz="1196757">
                <a:defRPr/>
              </a:pPr>
              <a:r>
                <a:rPr lang="de-DE" sz="1050">
                  <a:solidFill>
                    <a:prstClr val="white">
                      <a:lumMod val="85000"/>
                    </a:prstClr>
                  </a:solidFill>
                  <a:latin typeface="Roboto"/>
                  <a:ea typeface="Roboto"/>
                  <a:cs typeface="Roboto"/>
                </a:rPr>
                <a:t>Microsoft</a:t>
              </a:r>
              <a:r>
                <a:rPr lang="en-US" altLang="zh-TW" sz="1050">
                  <a:solidFill>
                    <a:prstClr val="white">
                      <a:lumMod val="85000"/>
                    </a:prstClr>
                  </a:solidFill>
                  <a:latin typeface="Roboto"/>
                  <a:ea typeface="Roboto"/>
                  <a:cs typeface="Segoe UI"/>
                </a:rPr>
                <a:t> </a:t>
              </a:r>
              <a:endParaRPr lang="en-US" altLang="zh-TW" sz="1050">
                <a:solidFill>
                  <a:prstClr val="white">
                    <a:lumMod val="85000"/>
                  </a:prstClr>
                </a:solidFill>
                <a:latin typeface="Roboto" panose="02000000000000000000" pitchFamily="2" charset="0"/>
                <a:ea typeface="Roboto"/>
                <a:cs typeface="Segoe UI" pitchFamily="34" charset="0"/>
              </a:endParaRPr>
            </a:p>
            <a:p>
              <a:pPr algn="ctr" defTabSz="1196757">
                <a:defRPr/>
              </a:pPr>
              <a:r>
                <a:rPr lang="de-DE" sz="1050">
                  <a:solidFill>
                    <a:prstClr val="white">
                      <a:lumMod val="85000"/>
                    </a:prstClr>
                  </a:solidFill>
                  <a:ea typeface="+mn-lt"/>
                  <a:cs typeface="+mn-lt"/>
                </a:rPr>
                <a:t>Secured-Core</a:t>
              </a: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/>
                  <a:ea typeface="Roboto"/>
                  <a:cs typeface="Segoe UI"/>
                </a:rPr>
                <a:t>PC</a:t>
              </a:r>
              <a:endParaRPr lang="en-US" altLang="zh-TW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/>
                <a:cs typeface="Segoe UI" pitchFamily="34" charset="0"/>
              </a:endParaRPr>
            </a:p>
          </p:txBody>
        </p:sp>
        <p:sp>
          <p:nvSpPr>
            <p:cNvPr id="87" name="矩形 45">
              <a:extLst>
                <a:ext uri="{FF2B5EF4-FFF2-40B4-BE49-F238E27FC236}">
                  <a16:creationId xmlns:a16="http://schemas.microsoft.com/office/drawing/2014/main" id="{E5498636-391E-3821-884D-FD1F778C2C96}"/>
                </a:ext>
              </a:extLst>
            </p:cNvPr>
            <p:cNvSpPr/>
            <p:nvPr/>
          </p:nvSpPr>
          <p:spPr>
            <a:xfrm>
              <a:off x="5948417" y="3417784"/>
              <a:ext cx="1752186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Windows Hello</a:t>
              </a:r>
            </a:p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Gesichtserkennung</a:t>
              </a:r>
              <a:endParaRPr kumimoji="0" lang="zh-TW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微軟正黑體"/>
                <a:cs typeface="Segoe UI" pitchFamily="34" charset="0"/>
              </a:endParaRP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1F188514-4528-0F89-1287-D1604234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100000"/>
            </a:blip>
            <a:stretch>
              <a:fillRect/>
            </a:stretch>
          </p:blipFill>
          <p:spPr>
            <a:xfrm>
              <a:off x="5071533" y="2911165"/>
              <a:ext cx="719614" cy="343606"/>
            </a:xfrm>
            <a:prstGeom prst="rect">
              <a:avLst/>
            </a:prstGeom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4916BBE3-47E6-8700-0D61-D884B77B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100000"/>
            </a:blip>
            <a:stretch>
              <a:fillRect/>
            </a:stretch>
          </p:blipFill>
          <p:spPr>
            <a:xfrm>
              <a:off x="6574451" y="5059133"/>
              <a:ext cx="500118" cy="382819"/>
            </a:xfrm>
            <a:prstGeom prst="rect">
              <a:avLst/>
            </a:prstGeom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D449CEDC-4DE2-1E8D-2B1A-3111C7064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4106" y="2939396"/>
              <a:ext cx="340808" cy="287144"/>
            </a:xfrm>
            <a:prstGeom prst="rect">
              <a:avLst/>
            </a:prstGeom>
          </p:spPr>
        </p:pic>
        <p:sp>
          <p:nvSpPr>
            <p:cNvPr id="92" name="矩形 46">
              <a:extLst>
                <a:ext uri="{FF2B5EF4-FFF2-40B4-BE49-F238E27FC236}">
                  <a16:creationId xmlns:a16="http://schemas.microsoft.com/office/drawing/2014/main" id="{FBEE3BDF-A00C-6018-74B2-897DC61E05D0}"/>
                </a:ext>
              </a:extLst>
            </p:cNvPr>
            <p:cNvSpPr/>
            <p:nvPr/>
          </p:nvSpPr>
          <p:spPr>
            <a:xfrm>
              <a:off x="4715880" y="4519150"/>
              <a:ext cx="1430920" cy="16158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 defTabSz="1196757">
                <a:defRPr/>
              </a:pPr>
              <a:r>
                <a:rPr lang="de-DE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Sichere Datei-</a:t>
              </a:r>
              <a:r>
                <a:rPr lang="zh-TW" altLang="en-US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cs typeface="Segoe UI" pitchFamily="34" charset="0"/>
                </a:rPr>
                <a:t> </a:t>
              </a:r>
              <a:r>
                <a:rPr lang="de-DE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Löschung</a:t>
              </a:r>
            </a:p>
          </p:txBody>
        </p:sp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BEAFE058-B121-491C-3596-7C6200A9A4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261562" y="5038320"/>
              <a:ext cx="339556" cy="424444"/>
            </a:xfrm>
            <a:prstGeom prst="rect">
              <a:avLst/>
            </a:prstGeom>
          </p:spPr>
        </p:pic>
        <p:sp>
          <p:nvSpPr>
            <p:cNvPr id="102" name="矩形 72">
              <a:extLst>
                <a:ext uri="{FF2B5EF4-FFF2-40B4-BE49-F238E27FC236}">
                  <a16:creationId xmlns:a16="http://schemas.microsoft.com/office/drawing/2014/main" id="{82238644-0C38-9D39-8D30-5C15EAC15BBA}"/>
                </a:ext>
              </a:extLst>
            </p:cNvPr>
            <p:cNvSpPr/>
            <p:nvPr/>
          </p:nvSpPr>
          <p:spPr>
            <a:xfrm>
              <a:off x="4872038" y="5552336"/>
              <a:ext cx="1118605" cy="32316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Opal 2.0 SED SSD*</a:t>
              </a:r>
            </a:p>
          </p:txBody>
        </p:sp>
        <p:pic>
          <p:nvPicPr>
            <p:cNvPr id="113" name="圖片 112">
              <a:extLst>
                <a:ext uri="{FF2B5EF4-FFF2-40B4-BE49-F238E27FC236}">
                  <a16:creationId xmlns:a16="http://schemas.microsoft.com/office/drawing/2014/main" id="{4410889A-0E8C-9583-E1FB-26295BF60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232" y="3955174"/>
              <a:ext cx="414216" cy="505496"/>
            </a:xfrm>
            <a:prstGeom prst="rect">
              <a:avLst/>
            </a:prstGeom>
          </p:spPr>
        </p:pic>
        <p:pic>
          <p:nvPicPr>
            <p:cNvPr id="114" name="圖形 113" descr="一張含有 標誌, 字型, 符號, 圖形 的圖片&#10;&#10;AI 產生的內容可能不正確。">
              <a:extLst>
                <a:ext uri="{FF2B5EF4-FFF2-40B4-BE49-F238E27FC236}">
                  <a16:creationId xmlns:a16="http://schemas.microsoft.com/office/drawing/2014/main" id="{D13A5B9A-8FCE-AA82-69CA-6387B130B7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53423" y="3982016"/>
              <a:ext cx="542175" cy="451813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4C5D3D0-BA3B-A1FB-5D88-77AB04CA2BDD}"/>
              </a:ext>
            </a:extLst>
          </p:cNvPr>
          <p:cNvGrpSpPr/>
          <p:nvPr/>
        </p:nvGrpSpPr>
        <p:grpSpPr>
          <a:xfrm>
            <a:off x="1060573" y="1580655"/>
            <a:ext cx="3165687" cy="4486769"/>
            <a:chOff x="1060573" y="1580655"/>
            <a:chExt cx="3165687" cy="4486769"/>
          </a:xfrm>
        </p:grpSpPr>
        <p:sp>
          <p:nvSpPr>
            <p:cNvPr id="70" name="Rectangle: Rounded Corners 13">
              <a:extLst>
                <a:ext uri="{FF2B5EF4-FFF2-40B4-BE49-F238E27FC236}">
                  <a16:creationId xmlns:a16="http://schemas.microsoft.com/office/drawing/2014/main" id="{2B604954-E9C0-CF83-1729-9EA8B02EDA27}"/>
                </a:ext>
              </a:extLst>
            </p:cNvPr>
            <p:cNvSpPr/>
            <p:nvPr/>
          </p:nvSpPr>
          <p:spPr>
            <a:xfrm>
              <a:off x="1064712" y="1580655"/>
              <a:ext cx="3161548" cy="4486769"/>
            </a:xfrm>
            <a:prstGeom prst="roundRect">
              <a:avLst>
                <a:gd name="adj" fmla="val 4833"/>
              </a:avLst>
            </a:prstGeom>
            <a:solidFill>
              <a:srgbClr val="182A46">
                <a:alpha val="7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" panose="02000503030000020003" pitchFamily="2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7A46C96-CDD3-D882-A1B1-FBA6BDBEB898}"/>
                </a:ext>
              </a:extLst>
            </p:cNvPr>
            <p:cNvSpPr/>
            <p:nvPr/>
          </p:nvSpPr>
          <p:spPr>
            <a:xfrm>
              <a:off x="1060573" y="1867530"/>
              <a:ext cx="316568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24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0000">
                        <a:srgbClr val="00FFFF"/>
                      </a:gs>
                      <a:gs pos="80000">
                        <a:srgbClr val="00B0F0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TT Norms Pro" panose="02000503030000020003" pitchFamily="2" charset="0"/>
                  <a:ea typeface="微軟正黑體"/>
                  <a:cs typeface="+mn-cs"/>
                </a:rPr>
                <a:t>Plattform-Firmware-Schutz</a:t>
              </a:r>
            </a:p>
          </p:txBody>
        </p:sp>
        <p:sp>
          <p:nvSpPr>
            <p:cNvPr id="94" name="矩形 43">
              <a:extLst>
                <a:ext uri="{FF2B5EF4-FFF2-40B4-BE49-F238E27FC236}">
                  <a16:creationId xmlns:a16="http://schemas.microsoft.com/office/drawing/2014/main" id="{5F8F0220-7288-2DFD-259C-75EFD92A403E}"/>
                </a:ext>
              </a:extLst>
            </p:cNvPr>
            <p:cNvSpPr/>
            <p:nvPr/>
          </p:nvSpPr>
          <p:spPr>
            <a:xfrm>
              <a:off x="2722185" y="3303484"/>
              <a:ext cx="1195850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Trusted Platform Module (TPM) 2.0*</a:t>
              </a:r>
              <a:endParaRPr kumimoji="0" lang="zh-TW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微軟正黑體"/>
                <a:cs typeface="Segoe UI" pitchFamily="34" charset="0"/>
              </a:endParaRPr>
            </a:p>
          </p:txBody>
        </p:sp>
        <p:pic>
          <p:nvPicPr>
            <p:cNvPr id="95" name="圖片 25">
              <a:extLst>
                <a:ext uri="{FF2B5EF4-FFF2-40B4-BE49-F238E27FC236}">
                  <a16:creationId xmlns:a16="http://schemas.microsoft.com/office/drawing/2014/main" id="{257F5540-1540-1564-3845-BBBE88CD61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lum bright="10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002940" y="2757222"/>
              <a:ext cx="634340" cy="422892"/>
            </a:xfrm>
            <a:prstGeom prst="rect">
              <a:avLst/>
            </a:prstGeom>
          </p:spPr>
        </p:pic>
        <p:sp>
          <p:nvSpPr>
            <p:cNvPr id="96" name="文字方塊 16">
              <a:extLst>
                <a:ext uri="{FF2B5EF4-FFF2-40B4-BE49-F238E27FC236}">
                  <a16:creationId xmlns:a16="http://schemas.microsoft.com/office/drawing/2014/main" id="{A797E552-AEF5-3A83-7861-7F541E6E730F}"/>
                </a:ext>
              </a:extLst>
            </p:cNvPr>
            <p:cNvSpPr txBox="1"/>
            <p:nvPr/>
          </p:nvSpPr>
          <p:spPr>
            <a:xfrm>
              <a:off x="2514401" y="4404850"/>
              <a:ext cx="161141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Intel vPro</a:t>
              </a:r>
              <a:r>
                <a:rPr kumimoji="0" lang="en-US" altLang="zh-TW" sz="1050" b="0" i="0" u="none" strike="noStrike" kern="1200" cap="none" spc="0" normalizeH="0" baseline="3000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®</a:t>
              </a:r>
              <a:r>
                <a:rPr kumimoji="0" lang="en-US" altLang="zh-TW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 Platform*</a:t>
              </a:r>
            </a:p>
          </p:txBody>
        </p:sp>
        <p:pic>
          <p:nvPicPr>
            <p:cNvPr id="97" name="圖片 1">
              <a:extLst>
                <a:ext uri="{FF2B5EF4-FFF2-40B4-BE49-F238E27FC236}">
                  <a16:creationId xmlns:a16="http://schemas.microsoft.com/office/drawing/2014/main" id="{AF8E2CDE-013B-14AA-3235-BBB5D1FE3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8453" y="3861965"/>
              <a:ext cx="463314" cy="463314"/>
            </a:xfrm>
            <a:prstGeom prst="rect">
              <a:avLst/>
            </a:prstGeom>
          </p:spPr>
        </p:pic>
        <p:sp>
          <p:nvSpPr>
            <p:cNvPr id="98" name="矩形 72">
              <a:extLst>
                <a:ext uri="{FF2B5EF4-FFF2-40B4-BE49-F238E27FC236}">
                  <a16:creationId xmlns:a16="http://schemas.microsoft.com/office/drawing/2014/main" id="{794465BE-8B86-D9D8-9EB6-1C4BDF35573B}"/>
                </a:ext>
              </a:extLst>
            </p:cNvPr>
            <p:cNvSpPr/>
            <p:nvPr/>
          </p:nvSpPr>
          <p:spPr>
            <a:xfrm>
              <a:off x="1350804" y="3303484"/>
              <a:ext cx="1079029" cy="32316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Duale ROM-Wiederherstellung</a:t>
              </a:r>
              <a:endParaRPr kumimoji="0" lang="zh-TW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微軟正黑體"/>
                <a:cs typeface="Segoe UI" pitchFamily="34" charset="0"/>
              </a:endParaRPr>
            </a:p>
          </p:txBody>
        </p:sp>
        <p:pic>
          <p:nvPicPr>
            <p:cNvPr id="99" name="圖形 17">
              <a:extLst>
                <a:ext uri="{FF2B5EF4-FFF2-40B4-BE49-F238E27FC236}">
                  <a16:creationId xmlns:a16="http://schemas.microsoft.com/office/drawing/2014/main" id="{45B00D7C-2BDC-A232-D267-C444CE5FA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6876" y="2714588"/>
              <a:ext cx="506884" cy="508160"/>
            </a:xfrm>
            <a:prstGeom prst="rect">
              <a:avLst/>
            </a:prstGeom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6F434A56-7DC4-CC06-7EF9-0BB3D6B1B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956" y="3994798"/>
              <a:ext cx="750724" cy="19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E4F37BD6-BD36-B74A-720F-062B9659A802}"/>
                </a:ext>
              </a:extLst>
            </p:cNvPr>
            <p:cNvSpPr txBox="1"/>
            <p:nvPr/>
          </p:nvSpPr>
          <p:spPr>
            <a:xfrm>
              <a:off x="1263887" y="4404850"/>
              <a:ext cx="1252863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TW"/>
              </a:defPPr>
              <a:lvl1pPr marR="0" lvl="0" indent="0" algn="ctr" defTabSz="119675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defRPr>
              </a:lvl1pPr>
            </a:lstStyle>
            <a:p>
              <a:r>
                <a:rPr lang="de-DE" altLang="zh-TW">
                  <a:solidFill>
                    <a:prstClr val="white">
                      <a:lumMod val="85000"/>
                    </a:prstClr>
                  </a:solidFill>
                </a:rPr>
                <a:t>SP 800-193</a:t>
              </a:r>
            </a:p>
            <a:p>
              <a:r>
                <a:rPr lang="de-DE" altLang="zh-TW">
                  <a:solidFill>
                    <a:prstClr val="white">
                      <a:lumMod val="85000"/>
                    </a:prstClr>
                  </a:solidFill>
                </a:rPr>
                <a:t>Konformität</a:t>
              </a:r>
            </a:p>
          </p:txBody>
        </p:sp>
        <p:sp>
          <p:nvSpPr>
            <p:cNvPr id="103" name="矩形 72">
              <a:extLst>
                <a:ext uri="{FF2B5EF4-FFF2-40B4-BE49-F238E27FC236}">
                  <a16:creationId xmlns:a16="http://schemas.microsoft.com/office/drawing/2014/main" id="{10786A01-DAC2-8C08-4508-644E902DF8CB}"/>
                </a:ext>
              </a:extLst>
            </p:cNvPr>
            <p:cNvSpPr/>
            <p:nvPr/>
          </p:nvSpPr>
          <p:spPr>
            <a:xfrm>
              <a:off x="1244450" y="5438036"/>
              <a:ext cx="1291736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196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Gehäuseeinbruch-</a:t>
              </a:r>
              <a:r>
                <a:rPr lang="zh-TW" altLang="en-US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 </a:t>
              </a:r>
              <a:r>
                <a:rPr lang="de-DE" altLang="zh-TW" sz="1050">
                  <a:solidFill>
                    <a:prstClr val="white">
                      <a:lumMod val="8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rPr>
                <a:t>erkennung</a:t>
              </a:r>
            </a:p>
          </p:txBody>
        </p:sp>
        <p:sp>
          <p:nvSpPr>
            <p:cNvPr id="105" name="文字方塊 104">
              <a:extLst>
                <a:ext uri="{FF2B5EF4-FFF2-40B4-BE49-F238E27FC236}">
                  <a16:creationId xmlns:a16="http://schemas.microsoft.com/office/drawing/2014/main" id="{202653E3-D6D8-73E6-AE71-4533517B3C5F}"/>
                </a:ext>
              </a:extLst>
            </p:cNvPr>
            <p:cNvSpPr txBox="1"/>
            <p:nvPr/>
          </p:nvSpPr>
          <p:spPr>
            <a:xfrm>
              <a:off x="2524386" y="5438036"/>
              <a:ext cx="1591449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TW"/>
              </a:defPPr>
              <a:lvl1pPr marR="0" lvl="0" indent="0" algn="ctr" defTabSz="119675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Segoe UI" pitchFamily="34" charset="0"/>
                </a:defRPr>
              </a:lvl1pPr>
            </a:lstStyle>
            <a:p>
              <a:r>
                <a:rPr lang="de-DE" altLang="zh-TW">
                  <a:solidFill>
                    <a:prstClr val="white">
                      <a:lumMod val="85000"/>
                    </a:prstClr>
                  </a:solidFill>
                </a:rPr>
                <a:t>5 Jahre</a:t>
              </a:r>
            </a:p>
            <a:p>
              <a:r>
                <a:rPr lang="de-DE" altLang="zh-TW">
                  <a:solidFill>
                    <a:prstClr val="white">
                      <a:lumMod val="85000"/>
                    </a:prstClr>
                  </a:solidFill>
                </a:rPr>
                <a:t>Sicherheitsupdates</a:t>
              </a:r>
            </a:p>
          </p:txBody>
        </p:sp>
        <p:pic>
          <p:nvPicPr>
            <p:cNvPr id="106" name="Picture 6" descr="2+ Thousand Firmware Icon Royalty-Free Images, Stock Photos &amp; Pictures |  Shutterstock">
              <a:extLst>
                <a:ext uri="{FF2B5EF4-FFF2-40B4-BE49-F238E27FC236}">
                  <a16:creationId xmlns:a16="http://schemas.microsoft.com/office/drawing/2014/main" id="{0FC598BE-A557-FA8A-704A-2E94BA67E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469F4F"/>
                </a:clrFrom>
                <a:clrTo>
                  <a:srgbClr val="469F4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8" t="16849" r="18802" b="25065"/>
            <a:stretch/>
          </p:blipFill>
          <p:spPr bwMode="auto">
            <a:xfrm>
              <a:off x="3033699" y="4853517"/>
              <a:ext cx="572822" cy="56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1D2A69AB-1F42-D2D0-8DA6-CA4D7D6FA5F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561311" y="4941571"/>
              <a:ext cx="658014" cy="392500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2386244F-33C3-10C7-8DB1-C05628B04B45}"/>
              </a:ext>
            </a:extLst>
          </p:cNvPr>
          <p:cNvSpPr txBox="1"/>
          <p:nvPr/>
        </p:nvSpPr>
        <p:spPr>
          <a:xfrm>
            <a:off x="-1" y="6462645"/>
            <a:ext cx="12200689" cy="304868"/>
          </a:xfrm>
          <a:prstGeom prst="rect">
            <a:avLst/>
          </a:prstGeom>
          <a:noFill/>
        </p:spPr>
        <p:txBody>
          <a:bodyPr wrap="square" lIns="0" tIns="180000" rIns="0" bIns="0" anchor="b">
            <a:spAutoFit/>
          </a:bodyPr>
          <a:lstStyle/>
          <a:p>
            <a:pPr lvl="0" algn="ctr">
              <a:defRPr/>
            </a:pPr>
            <a:r>
              <a:rPr lang="de-DE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Spezifikationen können je nach Gerätekonfiguration variieren.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E35FFCA-8481-08F4-0952-D02644DF1914}"/>
              </a:ext>
            </a:extLst>
          </p:cNvPr>
          <p:cNvSpPr txBox="1"/>
          <p:nvPr/>
        </p:nvSpPr>
        <p:spPr>
          <a:xfrm>
            <a:off x="1118223" y="6410892"/>
            <a:ext cx="62160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TW" sz="60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Spezifikationen können je nach Land variieren.</a:t>
            </a:r>
            <a:endParaRPr lang="zh-TW" altLang="en-US" sz="60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3.125E-6 -0.04838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1.11111E-6 L -1.45833E-6 -0.04838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1.11111E-6 L -3.54167E-6 -0.04838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2527AF7-2EF0-4430-B16D-D4F5780AE103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e44ef068-abb9-4988-b020-63662ec45752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df5486-d899-4aae-9513-459d809002a1" xsi:nil="true"/>
    <lcf76f155ced4ddcb4097134ff3c332f xmlns="5dd26c83-43cb-4d9a-8d14-f3fe720534c0">
      <Terms xmlns="http://schemas.microsoft.com/office/infopath/2007/PartnerControls"/>
    </lcf76f155ced4ddcb4097134ff3c332f>
    <SharedWithUsers xmlns="d9df5486-d899-4aae-9513-459d809002a1">
      <UserInfo>
        <DisplayName>Lorry Lee(李斌_华硕上海)</DisplayName>
        <AccountId>2723</AccountId>
        <AccountType/>
      </UserInfo>
      <UserInfo>
        <DisplayName>AllenYS Chen(陳譽升)</DisplayName>
        <AccountId>1357</AccountId>
        <AccountType/>
      </UserInfo>
    </SharedWithUsers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C38DB85DC46D4AA6987C45707CAE69" ma:contentTypeVersion="25" ma:contentTypeDescription="Ein neues Dokument erstellen." ma:contentTypeScope="" ma:versionID="508e5f6c7d08f5da941eac461928f7ca">
  <xsd:schema xmlns:xsd="http://www.w3.org/2001/XMLSchema" xmlns:xs="http://www.w3.org/2001/XMLSchema" xmlns:p="http://schemas.microsoft.com/office/2006/metadata/properties" xmlns:ns1="http://schemas.microsoft.com/sharepoint/v3" xmlns:ns2="5dd26c83-43cb-4d9a-8d14-f3fe720534c0" xmlns:ns3="d9df5486-d899-4aae-9513-459d809002a1" targetNamespace="http://schemas.microsoft.com/office/2006/metadata/properties" ma:root="true" ma:fieldsID="41aba5fb1893e46e9055b6d88394b448" ns1:_="" ns2:_="" ns3:_="">
    <xsd:import namespace="http://schemas.microsoft.com/sharepoint/v3"/>
    <xsd:import namespace="5dd26c83-43cb-4d9a-8d14-f3fe720534c0"/>
    <xsd:import namespace="d9df5486-d899-4aae-9513-459d809002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7" nillable="true" ma:displayName="Bewertung (0 - 5)" ma:decimals="2" ma:description="Mittelwert aller Bewertungen, die abgegeben wurden." ma:internalName="AverageRating" ma:readOnly="true">
      <xsd:simpleType>
        <xsd:restriction base="dms:Number"/>
      </xsd:simpleType>
    </xsd:element>
    <xsd:element name="RatingCount" ma:index="28" nillable="true" ma:displayName="Anzahl Bewertungen" ma:decimals="0" ma:description="Anzahl abgegebener Bewertungen" ma:internalName="RatingCount" ma:readOnly="true">
      <xsd:simpleType>
        <xsd:restriction base="dms:Number"/>
      </xsd:simpleType>
    </xsd:element>
    <xsd:element name="RatedBy" ma:index="29" nillable="true" ma:displayName="Bewertet von" ma:description="Benutzer haben das Element bewertet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0" nillable="true" ma:displayName="Benutzerbewertungen" ma:description="Bewertungen für das Element" ma:hidden="true" ma:internalName="Ratings">
      <xsd:simpleType>
        <xsd:restriction base="dms:Note"/>
      </xsd:simpleType>
    </xsd:element>
    <xsd:element name="LikesCount" ma:index="31" nillable="true" ma:displayName="Anzahl 'Gefällt mir'" ma:internalName="LikesCount">
      <xsd:simpleType>
        <xsd:restriction base="dms:Unknown"/>
      </xsd:simpleType>
    </xsd:element>
    <xsd:element name="LikedBy" ma:index="32" nillable="true" ma:displayName="Gefäll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26c83-43cb-4d9a-8d14-f3fe72053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48968d-3965-4917-a6f5-2067dc85b6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f5486-d899-4aae-9513-459d809002a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336bf7-7b84-4a5d-83da-92e60f372b71}" ma:internalName="TaxCatchAll" ma:showField="CatchAllData" ma:web="d9df5486-d899-4aae-9513-459d809002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6358B2-4777-40D2-8AFE-EA422B5F4F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CAE882-F7BC-4C7E-A603-A9F9565831C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20dd3fb-9e20-4ca4-a779-5cac846c0de3"/>
    <ds:schemaRef ds:uri="e4c0606b-eb3b-4863-acfd-4a0a2e18557c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19537EC-BB19-47E3-9443-4799450E1139}"/>
</file>

<file path=docMetadata/LabelInfo.xml><?xml version="1.0" encoding="utf-8"?>
<clbl:labelList xmlns:clbl="http://schemas.microsoft.com/office/2020/mipLabelMetadata">
  <clbl:label id="{301f59c4-c269-4a66-8a8c-f5daab211fa3}" enabled="0" method="" siteId="{301f59c4-c269-4a66-8a8c-f5daab211fa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2395</Words>
  <Application>Microsoft Office PowerPoint</Application>
  <PresentationFormat>Widescreen</PresentationFormat>
  <Paragraphs>295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Calibri</vt:lpstr>
      <vt:lpstr>Myriad Pro</vt:lpstr>
      <vt:lpstr>Roboto</vt:lpstr>
      <vt:lpstr>TT Norms Pro</vt:lpstr>
      <vt:lpstr>TT Norms Pro Medium</vt:lpstr>
      <vt:lpstr>TT Norms Std Cond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AlisonJY Lee(李鈞妍)</dc:creator>
  <cp:lastModifiedBy>Andreas Knobel (ACCH)</cp:lastModifiedBy>
  <cp:revision>24</cp:revision>
  <cp:lastPrinted>2026-04-29T14:34:41Z</cp:lastPrinted>
  <dcterms:created xsi:type="dcterms:W3CDTF">2023-11-28T07:09:03Z</dcterms:created>
  <dcterms:modified xsi:type="dcterms:W3CDTF">2026-04-30T09:14:49Z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0x0101007CC38DB85DC46D4AA6987C45707CAE69</vt:lpwstr>
  </property>
  <property fmtid="{D5CDD505-2E9C-101B-9397-08002B2CF9AE}" pid="3" name="MediaServiceImageTags">
    <vt:lpwstr/>
  </property>
</Properties>
</file>